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5" r:id="rId2"/>
    <p:sldId id="258" r:id="rId3"/>
    <p:sldId id="297" r:id="rId4"/>
    <p:sldId id="299" r:id="rId5"/>
    <p:sldId id="296" r:id="rId6"/>
    <p:sldId id="263" r:id="rId7"/>
    <p:sldId id="295" r:id="rId8"/>
    <p:sldId id="266" r:id="rId9"/>
    <p:sldId id="267" r:id="rId10"/>
    <p:sldId id="301" r:id="rId11"/>
    <p:sldId id="268" r:id="rId12"/>
    <p:sldId id="304" r:id="rId13"/>
    <p:sldId id="269" r:id="rId14"/>
    <p:sldId id="306" r:id="rId15"/>
    <p:sldId id="308" r:id="rId16"/>
    <p:sldId id="31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FCFCF"/>
    <a:srgbClr val="FFFF89"/>
    <a:srgbClr val="FFFF99"/>
    <a:srgbClr val="99FF99"/>
    <a:srgbClr val="01FF74"/>
    <a:srgbClr val="ADDB7B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297777777777778E-2"/>
          <c:y val="0"/>
          <c:w val="0.73189425752987558"/>
          <c:h val="0.85943100862392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контингент ДШИ Костромской области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4060662088972E-2"/>
                  <c:y val="0.230158730158730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10677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6A-4BA3-88BE-CA366437CBC5}"/>
                </c:ext>
              </c:extLst>
            </c:dLbl>
            <c:dLbl>
              <c:idx val="1"/>
              <c:layout>
                <c:manualLayout>
                  <c:x val="1.0602270033971507E-2"/>
                  <c:y val="0.1507935718561496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10767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6A-4BA3-88BE-CA366437CBC5}"/>
                </c:ext>
              </c:extLst>
            </c:dLbl>
            <c:dLbl>
              <c:idx val="2"/>
              <c:layout>
                <c:manualLayout>
                  <c:x val="1.1974473090529241E-2"/>
                  <c:y val="0.2243525348805083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10692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6A-4BA3-88BE-CA366437CBC5}"/>
                </c:ext>
              </c:extLst>
            </c:dLbl>
            <c:dLbl>
              <c:idx val="3"/>
              <c:layout>
                <c:manualLayout>
                  <c:x val="1.226661048639823E-2"/>
                  <c:y val="0.1444442602569417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11375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6A-4BA3-88BE-CA366437CBC5}"/>
                </c:ext>
              </c:extLst>
            </c:dLbl>
            <c:dLbl>
              <c:idx val="4"/>
              <c:layout>
                <c:manualLayout>
                  <c:x val="1.3702074352673179E-2"/>
                  <c:y val="0.1269841269841269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11078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6A-4BA3-88BE-CA366437C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10677</c:v>
                </c:pt>
                <c:pt idx="1">
                  <c:v>10767</c:v>
                </c:pt>
                <c:pt idx="2">
                  <c:v>10692</c:v>
                </c:pt>
                <c:pt idx="3">
                  <c:v>11375</c:v>
                </c:pt>
                <c:pt idx="4">
                  <c:v>11078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A-4BA3-88BE-CA366437CB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"Дорожная карта"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3478466931569562E-3"/>
                  <c:y val="9.748501273983606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12348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6A-4BA3-88BE-CA366437CBC5}"/>
                </c:ext>
              </c:extLst>
            </c:dLbl>
            <c:dLbl>
              <c:idx val="4"/>
              <c:layout>
                <c:manualLayout>
                  <c:x val="1.4142932109198132E-2"/>
                  <c:y val="0.1089594352508397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13830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6A-4BA3-88BE-CA366437CB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 formatCode="\О\с\н\о\в\н\о\й">
                  <c:v>12348</c:v>
                </c:pt>
                <c:pt idx="4" formatCode="\О\с\н\о\в\н\о\й">
                  <c:v>13830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A-4BA3-88BE-CA366437C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544904"/>
        <c:axId val="1"/>
        <c:axId val="2"/>
      </c:bar3DChart>
      <c:catAx>
        <c:axId val="18254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\О\с\н\о\в\н\о\й" sourceLinked="1"/>
        <c:majorTickMark val="out"/>
        <c:minorTickMark val="none"/>
        <c:tickLblPos val="nextTo"/>
        <c:crossAx val="18254490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1802721088435371"/>
          <c:y val="9.4545454545454544E-2"/>
          <c:w val="0.18197276168836676"/>
          <c:h val="0.52363636363636368"/>
        </c:manualLayout>
      </c:layout>
      <c:overlay val="0"/>
    </c:legend>
    <c:plotVisOnly val="1"/>
    <c:dispBlanksAs val="gap"/>
    <c:showDLblsOverMax val="0"/>
  </c:chart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297777777777778E-2"/>
          <c:y val="0"/>
          <c:w val="0.73189425752987558"/>
          <c:h val="0.85943100862392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контингент ДШИ Костромской области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4060662088972E-2"/>
                  <c:y val="0.230158730158730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10677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6A-4BA3-88BE-CA366437CBC5}"/>
                </c:ext>
              </c:extLst>
            </c:dLbl>
            <c:dLbl>
              <c:idx val="1"/>
              <c:layout>
                <c:manualLayout>
                  <c:x val="1.0602270033971507E-2"/>
                  <c:y val="0.1507935718561496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10767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6A-4BA3-88BE-CA366437CBC5}"/>
                </c:ext>
              </c:extLst>
            </c:dLbl>
            <c:dLbl>
              <c:idx val="2"/>
              <c:layout>
                <c:manualLayout>
                  <c:x val="1.1974473090529241E-2"/>
                  <c:y val="0.2243525348805083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10692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6A-4BA3-88BE-CA366437CBC5}"/>
                </c:ext>
              </c:extLst>
            </c:dLbl>
            <c:dLbl>
              <c:idx val="3"/>
              <c:layout>
                <c:manualLayout>
                  <c:x val="1.226661048639823E-2"/>
                  <c:y val="0.1444442602569417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11375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6A-4BA3-88BE-CA366437CBC5}"/>
                </c:ext>
              </c:extLst>
            </c:dLbl>
            <c:dLbl>
              <c:idx val="4"/>
              <c:layout>
                <c:manualLayout>
                  <c:x val="1.3702074352673179E-2"/>
                  <c:y val="0.1269841269841269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11078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6A-4BA3-88BE-CA366437C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10677</c:v>
                </c:pt>
                <c:pt idx="1">
                  <c:v>10767</c:v>
                </c:pt>
                <c:pt idx="2">
                  <c:v>10692</c:v>
                </c:pt>
                <c:pt idx="3">
                  <c:v>11375</c:v>
                </c:pt>
                <c:pt idx="4">
                  <c:v>11078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A-4BA3-88BE-CA366437CB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"Дорожная карта"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3478466931569562E-3"/>
                  <c:y val="9.748501273983606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12348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6A-4BA3-88BE-CA366437CBC5}"/>
                </c:ext>
              </c:extLst>
            </c:dLbl>
            <c:dLbl>
              <c:idx val="4"/>
              <c:layout>
                <c:manualLayout>
                  <c:x val="1.4142932109198132E-2"/>
                  <c:y val="0.1089594352508397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/>
                      <a:t>13830</a:t>
                    </a:r>
                  </a:p>
                  <a:p>
                    <a:pPr>
                      <a:defRPr b="1"/>
                    </a:pPr>
                    <a:r>
                      <a:rPr lang="ru-RU"/>
                      <a:t>чел.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6A-4BA3-88BE-CA366437CB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 formatCode="\О\с\н\о\в\н\о\й">
                  <c:v>12348</c:v>
                </c:pt>
                <c:pt idx="4" formatCode="\О\с\н\о\в\н\о\й">
                  <c:v>13830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A-4BA3-88BE-CA366437C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544904"/>
        <c:axId val="1"/>
        <c:axId val="2"/>
      </c:bar3DChart>
      <c:catAx>
        <c:axId val="18254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\О\с\н\о\в\н\о\й" sourceLinked="1"/>
        <c:majorTickMark val="out"/>
        <c:minorTickMark val="none"/>
        <c:tickLblPos val="nextTo"/>
        <c:crossAx val="18254490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81802721088435371"/>
          <c:y val="9.4545454545454544E-2"/>
          <c:w val="0.18197276168836676"/>
          <c:h val="0.52363636363636368"/>
        </c:manualLayout>
      </c:layout>
      <c:overlay val="0"/>
    </c:legend>
    <c:plotVisOnly val="1"/>
    <c:dispBlanksAs val="gap"/>
    <c:showDLblsOverMax val="0"/>
  </c:chart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E3CA-2DA1-4B5A-AAAA-EB8618BCDDE9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DC53-55A1-4776-AF91-426D2047A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F626-B7C8-4B9A-A42C-77EA034FAB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6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5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2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98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0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00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3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4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81" y="162197"/>
            <a:ext cx="1774987" cy="1775877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2424" y="2708920"/>
            <a:ext cx="8362950" cy="1463772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70000"/>
              </a:lnSpc>
            </a:pPr>
            <a:r>
              <a:rPr 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оценка результативности  деятельности ДШИ Костромской области  за </a:t>
            </a:r>
            <a:r>
              <a:rPr 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год, выполнение целевых показателей Плана  мероприятий (дорожной карты) по перспективному развитию детских школ искусств по видам искусств на 2018 - 2022 годы (утв. Минкультуры России 24.01.2018)</a:t>
            </a:r>
          </a:p>
          <a:p>
            <a:pPr lvl="0" algn="just"/>
            <a:endParaRPr lang="ru-RU" sz="6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EC4A10-13CA-4471-94F8-CD5C162A7278}"/>
              </a:ext>
            </a:extLst>
          </p:cNvPr>
          <p:cNvSpPr/>
          <p:nvPr/>
        </p:nvSpPr>
        <p:spPr>
          <a:xfrm>
            <a:off x="5591402" y="6021288"/>
            <a:ext cx="326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kern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о. директора </a:t>
            </a:r>
            <a:r>
              <a:rPr lang="ru-RU" sz="1600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КОУМЦ  </a:t>
            </a:r>
          </a:p>
          <a:p>
            <a:pPr algn="r"/>
            <a:r>
              <a:rPr lang="ru-RU" sz="1600" kern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Луиза Владимировна Арсланова</a:t>
            </a:r>
            <a:endParaRPr lang="ru-RU" sz="1600" kern="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6398" y="1926961"/>
            <a:ext cx="21150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Доклад</a:t>
            </a:r>
          </a:p>
        </p:txBody>
      </p:sp>
    </p:spTree>
    <p:extLst>
      <p:ext uri="{BB962C8B-B14F-4D97-AF65-F5344CB8AC3E}">
        <p14:creationId xmlns:p14="http://schemas.microsoft.com/office/powerpoint/2010/main" val="39639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043608" y="1053238"/>
          <a:ext cx="6768752" cy="338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43608" y="4149080"/>
          <a:ext cx="6768752" cy="2193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408">
                  <a:extLst>
                    <a:ext uri="{9D8B030D-6E8A-4147-A177-3AD203B41FA5}">
                      <a16:colId xmlns:a16="http://schemas.microsoft.com/office/drawing/2014/main" val="2697971388"/>
                    </a:ext>
                  </a:extLst>
                </a:gridCol>
                <a:gridCol w="1227473">
                  <a:extLst>
                    <a:ext uri="{9D8B030D-6E8A-4147-A177-3AD203B41FA5}">
                      <a16:colId xmlns:a16="http://schemas.microsoft.com/office/drawing/2014/main" val="1339992645"/>
                    </a:ext>
                  </a:extLst>
                </a:gridCol>
                <a:gridCol w="1415957">
                  <a:extLst>
                    <a:ext uri="{9D8B030D-6E8A-4147-A177-3AD203B41FA5}">
                      <a16:colId xmlns:a16="http://schemas.microsoft.com/office/drawing/2014/main" val="1385891491"/>
                    </a:ext>
                  </a:extLst>
                </a:gridCol>
                <a:gridCol w="1321382">
                  <a:extLst>
                    <a:ext uri="{9D8B030D-6E8A-4147-A177-3AD203B41FA5}">
                      <a16:colId xmlns:a16="http://schemas.microsoft.com/office/drawing/2014/main" val="709238454"/>
                    </a:ext>
                  </a:extLst>
                </a:gridCol>
                <a:gridCol w="1510532">
                  <a:extLst>
                    <a:ext uri="{9D8B030D-6E8A-4147-A177-3AD203B41FA5}">
                      <a16:colId xmlns:a16="http://schemas.microsoft.com/office/drawing/2014/main" val="2246091936"/>
                    </a:ext>
                  </a:extLst>
                </a:gridCol>
              </a:tblGrid>
              <a:tr h="52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2017-2018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2018-2019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2019-2020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2020-2021 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2021-2022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34120"/>
                  </a:ext>
                </a:extLst>
              </a:tr>
              <a:tr h="2696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460099"/>
                  </a:ext>
                </a:extLst>
              </a:tr>
              <a:tr h="138543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10 677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10 767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10 692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11 375 чел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11 078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(до плана 2 752)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11 165 чел. на март 2022года - отчет 1ДО.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3183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62675"/>
            <a:ext cx="8496944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Сравнительный анализ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Контингент обучающихся ДШИ отрасли «Культура» на начало учебного года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(в соответствии с отчетом по форме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–ДШИ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отрасли «Культура» и «Образование»):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51455"/>
              </p:ext>
            </p:extLst>
          </p:nvPr>
        </p:nvGraphicFramePr>
        <p:xfrm>
          <a:off x="683568" y="980728"/>
          <a:ext cx="7783016" cy="554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162">
                  <a:extLst>
                    <a:ext uri="{9D8B030D-6E8A-4147-A177-3AD203B41FA5}">
                      <a16:colId xmlns:a16="http://schemas.microsoft.com/office/drawing/2014/main" val="2932406262"/>
                    </a:ext>
                  </a:extLst>
                </a:gridCol>
                <a:gridCol w="3402031">
                  <a:extLst>
                    <a:ext uri="{9D8B030D-6E8A-4147-A177-3AD203B41FA5}">
                      <a16:colId xmlns:a16="http://schemas.microsoft.com/office/drawing/2014/main" val="1435345314"/>
                    </a:ext>
                  </a:extLst>
                </a:gridCol>
                <a:gridCol w="1907801">
                  <a:extLst>
                    <a:ext uri="{9D8B030D-6E8A-4147-A177-3AD203B41FA5}">
                      <a16:colId xmlns:a16="http://schemas.microsoft.com/office/drawing/2014/main" val="1677403531"/>
                    </a:ext>
                  </a:extLst>
                </a:gridCol>
                <a:gridCol w="2005022">
                  <a:extLst>
                    <a:ext uri="{9D8B030D-6E8A-4147-A177-3AD203B41FA5}">
                      <a16:colId xmlns:a16="http://schemas.microsoft.com/office/drawing/2014/main" val="3607421019"/>
                    </a:ext>
                  </a:extLst>
                </a:gridCol>
              </a:tblGrid>
              <a:tr h="861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Вид </a:t>
                      </a:r>
                      <a:r>
                        <a:rPr lang="ru-RU" sz="1200" b="1" dirty="0">
                          <a:effectLst/>
                        </a:rPr>
                        <a:t>образовательной деятельности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0" dirty="0" smtClean="0">
                          <a:effectLst/>
                        </a:rPr>
                        <a:t>2020-2021 </a:t>
                      </a:r>
                      <a:r>
                        <a:rPr lang="ru-RU" sz="1200" b="0" dirty="0">
                          <a:effectLst/>
                        </a:rPr>
                        <a:t>уч.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(кол-во чел/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 % </a:t>
                      </a:r>
                      <a:r>
                        <a:rPr lang="ru-RU" sz="1200" b="0" u="sng" dirty="0">
                          <a:effectLst/>
                        </a:rPr>
                        <a:t>от общего кол-ва</a:t>
                      </a:r>
                      <a:r>
                        <a:rPr lang="ru-RU" sz="1200" b="0" dirty="0" smtClean="0">
                          <a:effectLst/>
                        </a:rPr>
                        <a:t>.)</a:t>
                      </a:r>
                      <a:endParaRPr lang="ru-RU" sz="1200" b="0" dirty="0">
                        <a:effectLst/>
                      </a:endParaRPr>
                    </a:p>
                  </a:txBody>
                  <a:tcPr marL="68043" marR="6804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2021-2022 </a:t>
                      </a:r>
                      <a:r>
                        <a:rPr lang="ru-RU" sz="1200" b="1" dirty="0">
                          <a:effectLst/>
                        </a:rPr>
                        <a:t>уч.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(кол-во чел/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 % </a:t>
                      </a:r>
                      <a:r>
                        <a:rPr lang="ru-RU" sz="1200" b="1" u="sng" dirty="0">
                          <a:effectLst/>
                        </a:rPr>
                        <a:t> от общего кол-ва</a:t>
                      </a:r>
                      <a:r>
                        <a:rPr lang="ru-RU" sz="1200" b="1" dirty="0">
                          <a:effectLst/>
                        </a:rPr>
                        <a:t>.)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46341"/>
                  </a:ext>
                </a:extLst>
              </a:tr>
              <a:tr h="1018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Музыкальное образование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5160 чел./46,2%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+62 </a:t>
                      </a:r>
                      <a:r>
                        <a:rPr lang="ru-RU" sz="1200" b="0" dirty="0" err="1">
                          <a:effectLst/>
                        </a:rPr>
                        <a:t>чел.в</a:t>
                      </a:r>
                      <a:r>
                        <a:rPr lang="ru-RU" sz="1200" b="0" dirty="0">
                          <a:effectLst/>
                        </a:rPr>
                        <a:t> образовании=5222/ 45,9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5572 чел. / 50,2%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41626"/>
                  </a:ext>
                </a:extLst>
              </a:tr>
              <a:tr h="1279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Художественное образование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(в том числе декоративно – прикладное, компьютерная графика, мультипликация)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3571 чел./32,1%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+70 чел. в образовании=3641 / 32,1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3993 чел. / 36%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2088"/>
                  </a:ext>
                </a:extLst>
              </a:tr>
              <a:tr h="255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3.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Хореографическое </a:t>
                      </a:r>
                      <a:r>
                        <a:rPr lang="ru-RU" sz="1200" b="1" dirty="0" smtClean="0">
                          <a:effectLst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674 чел. / 5,9%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602 чел. / 5,4%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extLst>
                  <a:ext uri="{0D108BD9-81ED-4DB2-BD59-A6C34878D82A}">
                    <a16:rowId xmlns:a16="http://schemas.microsoft.com/office/drawing/2014/main" val="3864029428"/>
                  </a:ext>
                </a:extLst>
              </a:tr>
              <a:tr h="255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4.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Театральное </a:t>
                      </a:r>
                      <a:r>
                        <a:rPr lang="ru-RU" sz="1200" b="1" dirty="0" smtClean="0">
                          <a:effectLst/>
                        </a:rPr>
                        <a:t>искусство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74 чел. /0,6%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42 чел. / 0,4%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41933"/>
                  </a:ext>
                </a:extLst>
              </a:tr>
              <a:tr h="1018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5.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Прочие, эстетическое образование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1696 чел./15,2%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+68 в образовании=1764 / 15,5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869 чел. / 8%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79722"/>
                  </a:ext>
                </a:extLst>
              </a:tr>
              <a:tr h="5116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>
                          <a:effectLst/>
                        </a:rPr>
                        <a:t>Итого: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11</a:t>
                      </a:r>
                      <a:r>
                        <a:rPr lang="ru-RU" sz="1200" b="0" dirty="0">
                          <a:effectLst/>
                        </a:rPr>
                        <a:t> 375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11078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3" marR="680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05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16632"/>
            <a:ext cx="7783016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движения общего контингента учащихся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виду образовательной деятельности на 1 сентября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077"/>
              </p:ext>
            </p:extLst>
          </p:nvPr>
        </p:nvGraphicFramePr>
        <p:xfrm>
          <a:off x="539553" y="908719"/>
          <a:ext cx="8280919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202">
                  <a:extLst>
                    <a:ext uri="{9D8B030D-6E8A-4147-A177-3AD203B41FA5}">
                      <a16:colId xmlns:a16="http://schemas.microsoft.com/office/drawing/2014/main" val="1223737298"/>
                    </a:ext>
                  </a:extLst>
                </a:gridCol>
                <a:gridCol w="2602845">
                  <a:extLst>
                    <a:ext uri="{9D8B030D-6E8A-4147-A177-3AD203B41FA5}">
                      <a16:colId xmlns:a16="http://schemas.microsoft.com/office/drawing/2014/main" val="1976511746"/>
                    </a:ext>
                  </a:extLst>
                </a:gridCol>
                <a:gridCol w="1897415">
                  <a:extLst>
                    <a:ext uri="{9D8B030D-6E8A-4147-A177-3AD203B41FA5}">
                      <a16:colId xmlns:a16="http://schemas.microsoft.com/office/drawing/2014/main" val="3211965890"/>
                    </a:ext>
                  </a:extLst>
                </a:gridCol>
                <a:gridCol w="1897415">
                  <a:extLst>
                    <a:ext uri="{9D8B030D-6E8A-4147-A177-3AD203B41FA5}">
                      <a16:colId xmlns:a16="http://schemas.microsoft.com/office/drawing/2014/main" val="21058345"/>
                    </a:ext>
                  </a:extLst>
                </a:gridCol>
                <a:gridCol w="1325042">
                  <a:extLst>
                    <a:ext uri="{9D8B030D-6E8A-4147-A177-3AD203B41FA5}">
                      <a16:colId xmlns:a16="http://schemas.microsoft.com/office/drawing/2014/main" val="2114736413"/>
                    </a:ext>
                  </a:extLst>
                </a:gridCol>
              </a:tblGrid>
              <a:tr h="29966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Вокально-хоровое 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 в  образовании =1101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Хоровое пение – 945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в образовании=952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Сольное академическое, ансамблевое пение – 141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в образовании=148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Народное  - 0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 в образовании =1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Хоровое пение – 977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Сольное академическое, ансамблевое пение – 123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Народное  - 0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+ 14/1,3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65882"/>
                  </a:ext>
                </a:extLst>
              </a:tr>
              <a:tr h="27013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Музыкальный фольклор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+8/10,2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46012"/>
                  </a:ext>
                </a:extLst>
              </a:tr>
              <a:tr h="6555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Общеэстетическое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/ОРЭР/прочие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+68 в образовании=1764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1439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-257/15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00126"/>
                  </a:ext>
                </a:extLst>
              </a:tr>
              <a:tr h="54026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Хореографическое творчество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-72/10,6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18543"/>
                  </a:ext>
                </a:extLst>
              </a:tr>
              <a:tr h="285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Искусство театра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-32/43,2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3190"/>
                  </a:ext>
                </a:extLst>
              </a:tr>
              <a:tr h="6555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Живопись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+70 в образовании=3466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3702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+306/9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46122"/>
                  </a:ext>
                </a:extLst>
              </a:tr>
              <a:tr h="285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Акварельная живопись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8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2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98010"/>
              </p:ext>
            </p:extLst>
          </p:nvPr>
        </p:nvGraphicFramePr>
        <p:xfrm>
          <a:off x="251519" y="1124744"/>
          <a:ext cx="8568954" cy="5409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1512539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3356232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327355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34785754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4000235834"/>
                    </a:ext>
                  </a:extLst>
                </a:gridCol>
              </a:tblGrid>
              <a:tr h="43386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отделения/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образовательной программы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обучающихся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(чел)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обучающихся (чел)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увеличения, уменьшения (чел), (%)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30000">
                          <a:effectLst/>
                        </a:rPr>
                        <a:t>без ДШИ образование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extLst>
                  <a:ext uri="{0D108BD9-81ED-4DB2-BD59-A6C34878D82A}">
                    <a16:rowId xmlns:a16="http://schemas.microsoft.com/office/drawing/2014/main" val="2902756246"/>
                  </a:ext>
                </a:extLst>
              </a:tr>
              <a:tr h="39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2020- 2021 уч.год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2021-2022 уч.год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48298"/>
                  </a:ext>
                </a:extLst>
              </a:tr>
              <a:tr h="644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Фортепиано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+18 в образовании=1803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-40/2,2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3154"/>
                  </a:ext>
                </a:extLst>
              </a:tr>
              <a:tr h="37834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Народные инструменты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1446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+ 29 в образовании=1475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Баян 338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 в образовании=339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Аккордеон 179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 в образовании=180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Домра - 112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Балалайка - 98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Гитара  715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+27в образовании=742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Гусли 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Национальные инструменты - 4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Баян 321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Аккордеон 170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Домра - 106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Балалайка - 97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Гитара  746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Гусли 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Национальные инструменты - 6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9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13900"/>
              </p:ext>
            </p:extLst>
          </p:nvPr>
        </p:nvGraphicFramePr>
        <p:xfrm>
          <a:off x="533399" y="1159669"/>
          <a:ext cx="8359079" cy="5365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471">
                  <a:extLst>
                    <a:ext uri="{9D8B030D-6E8A-4147-A177-3AD203B41FA5}">
                      <a16:colId xmlns:a16="http://schemas.microsoft.com/office/drawing/2014/main" val="2089636144"/>
                    </a:ext>
                  </a:extLst>
                </a:gridCol>
                <a:gridCol w="2627412">
                  <a:extLst>
                    <a:ext uri="{9D8B030D-6E8A-4147-A177-3AD203B41FA5}">
                      <a16:colId xmlns:a16="http://schemas.microsoft.com/office/drawing/2014/main" val="4099761078"/>
                    </a:ext>
                  </a:extLst>
                </a:gridCol>
                <a:gridCol w="1915324">
                  <a:extLst>
                    <a:ext uri="{9D8B030D-6E8A-4147-A177-3AD203B41FA5}">
                      <a16:colId xmlns:a16="http://schemas.microsoft.com/office/drawing/2014/main" val="3176821295"/>
                    </a:ext>
                  </a:extLst>
                </a:gridCol>
                <a:gridCol w="1915324">
                  <a:extLst>
                    <a:ext uri="{9D8B030D-6E8A-4147-A177-3AD203B41FA5}">
                      <a16:colId xmlns:a16="http://schemas.microsoft.com/office/drawing/2014/main" val="4069423419"/>
                    </a:ext>
                  </a:extLst>
                </a:gridCol>
                <a:gridCol w="1337548">
                  <a:extLst>
                    <a:ext uri="{9D8B030D-6E8A-4147-A177-3AD203B41FA5}">
                      <a16:colId xmlns:a16="http://schemas.microsoft.com/office/drawing/2014/main" val="2553918934"/>
                    </a:ext>
                  </a:extLst>
                </a:gridCol>
              </a:tblGrid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Декоративно - прикладное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+13/7,4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59553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39614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Архитектура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13236"/>
                  </a:ext>
                </a:extLst>
              </a:tr>
              <a:tr h="19511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инструменты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Синтезатор-4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-6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Синтезатор-3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-2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-5/50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62613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Фотоискусство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8272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Искусство цирка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46826"/>
                  </a:ext>
                </a:extLst>
              </a:tr>
              <a:tr h="4877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11 375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11078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-97/0,8</a:t>
                      </a: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232293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6676"/>
              </p:ext>
            </p:extLst>
          </p:nvPr>
        </p:nvGraphicFramePr>
        <p:xfrm>
          <a:off x="611560" y="1196752"/>
          <a:ext cx="7920881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933">
                  <a:extLst>
                    <a:ext uri="{9D8B030D-6E8A-4147-A177-3AD203B41FA5}">
                      <a16:colId xmlns:a16="http://schemas.microsoft.com/office/drawing/2014/main" val="3926524744"/>
                    </a:ext>
                  </a:extLst>
                </a:gridCol>
                <a:gridCol w="2489678">
                  <a:extLst>
                    <a:ext uri="{9D8B030D-6E8A-4147-A177-3AD203B41FA5}">
                      <a16:colId xmlns:a16="http://schemas.microsoft.com/office/drawing/2014/main" val="2942392433"/>
                    </a:ext>
                  </a:extLst>
                </a:gridCol>
                <a:gridCol w="1814919">
                  <a:extLst>
                    <a:ext uri="{9D8B030D-6E8A-4147-A177-3AD203B41FA5}">
                      <a16:colId xmlns:a16="http://schemas.microsoft.com/office/drawing/2014/main" val="1929724911"/>
                    </a:ext>
                  </a:extLst>
                </a:gridCol>
                <a:gridCol w="1814919">
                  <a:extLst>
                    <a:ext uri="{9D8B030D-6E8A-4147-A177-3AD203B41FA5}">
                      <a16:colId xmlns:a16="http://schemas.microsoft.com/office/drawing/2014/main" val="1869599607"/>
                    </a:ext>
                  </a:extLst>
                </a:gridCol>
                <a:gridCol w="1267432">
                  <a:extLst>
                    <a:ext uri="{9D8B030D-6E8A-4147-A177-3AD203B41FA5}">
                      <a16:colId xmlns:a16="http://schemas.microsoft.com/office/drawing/2014/main" val="2960413237"/>
                    </a:ext>
                  </a:extLst>
                </a:gridCol>
              </a:tblGrid>
              <a:tr h="30902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Эстрадно-джазовое пение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-20/36,3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42299"/>
                  </a:ext>
                </a:extLst>
              </a:tr>
              <a:tr h="59195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Инструменты эстрадного оркестра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+ 6/50</a:t>
                      </a:r>
                    </a:p>
                  </a:txBody>
                  <a:tcPr marL="67267" marR="6726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01994"/>
                  </a:ext>
                </a:extLst>
              </a:tr>
              <a:tr h="300039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Духовые и ударные инструменты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Флейта –181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Гобой –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Кларнет – 17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Фагот –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Саксофон – 41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Труба – 72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Валторна –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Тромбон – 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Туба – 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Ударные  - 62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Флейта –175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Гобой –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Кларнет – 21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Фагот –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Саксофон – 44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Труба – 59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Валторна – 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Тромбон – 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Туба – 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Ударные  - 66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-8/2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13943"/>
                  </a:ext>
                </a:extLst>
              </a:tr>
              <a:tr h="142721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Струнно-смычковые инструменты 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Скрипка – 261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Виолончель – 50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Альт – 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Арфа - 0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Скрипка – 258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Виолончель – 42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Альт – 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Арфа - 0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-10/3,2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23661"/>
              </p:ext>
            </p:extLst>
          </p:nvPr>
        </p:nvGraphicFramePr>
        <p:xfrm>
          <a:off x="251519" y="1124744"/>
          <a:ext cx="8568954" cy="5409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1512539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3356232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327355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34785754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4000235834"/>
                    </a:ext>
                  </a:extLst>
                </a:gridCol>
              </a:tblGrid>
              <a:tr h="43386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отделения/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образовательной программы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обучающихся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(чел)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обучающихся (чел)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увеличения, уменьшения (чел), (%)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30000">
                          <a:effectLst/>
                        </a:rPr>
                        <a:t>без ДШИ образование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extLst>
                  <a:ext uri="{0D108BD9-81ED-4DB2-BD59-A6C34878D82A}">
                    <a16:rowId xmlns:a16="http://schemas.microsoft.com/office/drawing/2014/main" val="2902756246"/>
                  </a:ext>
                </a:extLst>
              </a:tr>
              <a:tr h="39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2020- 2021 уч.год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2021-2022 уч.год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48298"/>
                  </a:ext>
                </a:extLst>
              </a:tr>
              <a:tr h="644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Фортепиано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+18 в образовании=1803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-40/2,2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3154"/>
                  </a:ext>
                </a:extLst>
              </a:tr>
              <a:tr h="37834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Народные инструменты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1446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+ 29 в образовании=1475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Баян 338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 в образовании=339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Аккордеон 179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+1 в образовании=180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Домра - 112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Балалайка - 98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Гитара  715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+27в образовании=742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Гусли 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Национальные инструменты - 4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 них: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Баян 321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Аккордеон 170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Домра - 106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Балалайка - 97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Гитара  746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Гусли 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Национальные инструменты - 6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9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68813"/>
              </p:ext>
            </p:extLst>
          </p:nvPr>
        </p:nvGraphicFramePr>
        <p:xfrm>
          <a:off x="539553" y="908719"/>
          <a:ext cx="8280919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202">
                  <a:extLst>
                    <a:ext uri="{9D8B030D-6E8A-4147-A177-3AD203B41FA5}">
                      <a16:colId xmlns:a16="http://schemas.microsoft.com/office/drawing/2014/main" val="1223737298"/>
                    </a:ext>
                  </a:extLst>
                </a:gridCol>
                <a:gridCol w="2602845">
                  <a:extLst>
                    <a:ext uri="{9D8B030D-6E8A-4147-A177-3AD203B41FA5}">
                      <a16:colId xmlns:a16="http://schemas.microsoft.com/office/drawing/2014/main" val="1976511746"/>
                    </a:ext>
                  </a:extLst>
                </a:gridCol>
                <a:gridCol w="1897415">
                  <a:extLst>
                    <a:ext uri="{9D8B030D-6E8A-4147-A177-3AD203B41FA5}">
                      <a16:colId xmlns:a16="http://schemas.microsoft.com/office/drawing/2014/main" val="3211965890"/>
                    </a:ext>
                  </a:extLst>
                </a:gridCol>
                <a:gridCol w="1897415">
                  <a:extLst>
                    <a:ext uri="{9D8B030D-6E8A-4147-A177-3AD203B41FA5}">
                      <a16:colId xmlns:a16="http://schemas.microsoft.com/office/drawing/2014/main" val="21058345"/>
                    </a:ext>
                  </a:extLst>
                </a:gridCol>
                <a:gridCol w="1325042">
                  <a:extLst>
                    <a:ext uri="{9D8B030D-6E8A-4147-A177-3AD203B41FA5}">
                      <a16:colId xmlns:a16="http://schemas.microsoft.com/office/drawing/2014/main" val="2114736413"/>
                    </a:ext>
                  </a:extLst>
                </a:gridCol>
              </a:tblGrid>
              <a:tr h="29966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Вокально-хоровое 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 в  образовании =1101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Хоровое пение – 945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в образовании=952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Сольное академическое, ансамблевое пение – 141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в образовании=148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Народное  - 0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 в образовании =1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Хоровое пение – 977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Сольное академическое, ансамблевое пение – 123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Народное  - 0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+ 14/1,3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65882"/>
                  </a:ext>
                </a:extLst>
              </a:tr>
              <a:tr h="27013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Музыкальный фольклор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+8/10,2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46012"/>
                  </a:ext>
                </a:extLst>
              </a:tr>
              <a:tr h="6555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Общеэстетическое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/ОРЭР/прочие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+68 в образовании=1764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1439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-257/15</a:t>
                      </a:r>
                    </a:p>
                  </a:txBody>
                  <a:tcPr marL="67267" marR="67267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00126"/>
                  </a:ext>
                </a:extLst>
              </a:tr>
              <a:tr h="54026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Хореографическое творчество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-72/10,6</a:t>
                      </a:r>
                    </a:p>
                  </a:txBody>
                  <a:tcPr marL="67267" marR="67267" marT="0" marB="0"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18543"/>
                  </a:ext>
                </a:extLst>
              </a:tr>
              <a:tr h="285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Искусство театра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-32/43,2</a:t>
                      </a:r>
                    </a:p>
                  </a:txBody>
                  <a:tcPr marL="67267" marR="6726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3190"/>
                  </a:ext>
                </a:extLst>
              </a:tr>
              <a:tr h="6555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Живопись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+70 в образовании=3466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3702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+306/9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46122"/>
                  </a:ext>
                </a:extLst>
              </a:tr>
              <a:tr h="285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Акварельная живопись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8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415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контингента учащихся по отделениям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2409825" algn="l"/>
                <a:tab pos="34575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ДШИ, ДМШ, ДХШ и музыкальным инструментам: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08102"/>
              </p:ext>
            </p:extLst>
          </p:nvPr>
        </p:nvGraphicFramePr>
        <p:xfrm>
          <a:off x="533399" y="1159669"/>
          <a:ext cx="8359079" cy="5365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471">
                  <a:extLst>
                    <a:ext uri="{9D8B030D-6E8A-4147-A177-3AD203B41FA5}">
                      <a16:colId xmlns:a16="http://schemas.microsoft.com/office/drawing/2014/main" val="2089636144"/>
                    </a:ext>
                  </a:extLst>
                </a:gridCol>
                <a:gridCol w="2627412">
                  <a:extLst>
                    <a:ext uri="{9D8B030D-6E8A-4147-A177-3AD203B41FA5}">
                      <a16:colId xmlns:a16="http://schemas.microsoft.com/office/drawing/2014/main" val="4099761078"/>
                    </a:ext>
                  </a:extLst>
                </a:gridCol>
                <a:gridCol w="1915324">
                  <a:extLst>
                    <a:ext uri="{9D8B030D-6E8A-4147-A177-3AD203B41FA5}">
                      <a16:colId xmlns:a16="http://schemas.microsoft.com/office/drawing/2014/main" val="3176821295"/>
                    </a:ext>
                  </a:extLst>
                </a:gridCol>
                <a:gridCol w="1915324">
                  <a:extLst>
                    <a:ext uri="{9D8B030D-6E8A-4147-A177-3AD203B41FA5}">
                      <a16:colId xmlns:a16="http://schemas.microsoft.com/office/drawing/2014/main" val="4069423419"/>
                    </a:ext>
                  </a:extLst>
                </a:gridCol>
                <a:gridCol w="1337548">
                  <a:extLst>
                    <a:ext uri="{9D8B030D-6E8A-4147-A177-3AD203B41FA5}">
                      <a16:colId xmlns:a16="http://schemas.microsoft.com/office/drawing/2014/main" val="2553918934"/>
                    </a:ext>
                  </a:extLst>
                </a:gridCol>
              </a:tblGrid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Декоративно - прикладное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+13/7,4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59553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39614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Архитектура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13236"/>
                  </a:ext>
                </a:extLst>
              </a:tr>
              <a:tr h="19511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инструменты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Синтезатор-4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-6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Синтезатор-3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-2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-5/50</a:t>
                      </a:r>
                    </a:p>
                  </a:txBody>
                  <a:tcPr marL="67267" marR="6726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62613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Фотоискусство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8272"/>
                  </a:ext>
                </a:extLst>
              </a:tr>
              <a:tr h="585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Искусство цирка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7267" marR="6726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46826"/>
                  </a:ext>
                </a:extLst>
              </a:tr>
              <a:tr h="4877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11 375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11078</a:t>
                      </a: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-97/0,8</a:t>
                      </a: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232293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</a:t>
            </a: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Контингент обучающихся ДШИ отрасли «Культура» * на начало учебного года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 соответствии с отчетом по форме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–ДШИ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28206"/>
              </p:ext>
            </p:extLst>
          </p:nvPr>
        </p:nvGraphicFramePr>
        <p:xfrm>
          <a:off x="467544" y="1628800"/>
          <a:ext cx="8194281" cy="391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170">
                  <a:extLst>
                    <a:ext uri="{9D8B030D-6E8A-4147-A177-3AD203B41FA5}">
                      <a16:colId xmlns:a16="http://schemas.microsoft.com/office/drawing/2014/main" val="9144007"/>
                    </a:ext>
                  </a:extLst>
                </a:gridCol>
                <a:gridCol w="1067772">
                  <a:extLst>
                    <a:ext uri="{9D8B030D-6E8A-4147-A177-3AD203B41FA5}">
                      <a16:colId xmlns:a16="http://schemas.microsoft.com/office/drawing/2014/main" val="1383728850"/>
                    </a:ext>
                  </a:extLst>
                </a:gridCol>
                <a:gridCol w="1067019">
                  <a:extLst>
                    <a:ext uri="{9D8B030D-6E8A-4147-A177-3AD203B41FA5}">
                      <a16:colId xmlns:a16="http://schemas.microsoft.com/office/drawing/2014/main" val="756645620"/>
                    </a:ext>
                  </a:extLst>
                </a:gridCol>
                <a:gridCol w="960843">
                  <a:extLst>
                    <a:ext uri="{9D8B030D-6E8A-4147-A177-3AD203B41FA5}">
                      <a16:colId xmlns:a16="http://schemas.microsoft.com/office/drawing/2014/main" val="2875753531"/>
                    </a:ext>
                  </a:extLst>
                </a:gridCol>
                <a:gridCol w="960843">
                  <a:extLst>
                    <a:ext uri="{9D8B030D-6E8A-4147-A177-3AD203B41FA5}">
                      <a16:colId xmlns:a16="http://schemas.microsoft.com/office/drawing/2014/main" val="677810219"/>
                    </a:ext>
                  </a:extLst>
                </a:gridCol>
                <a:gridCol w="960091">
                  <a:extLst>
                    <a:ext uri="{9D8B030D-6E8A-4147-A177-3AD203B41FA5}">
                      <a16:colId xmlns:a16="http://schemas.microsoft.com/office/drawing/2014/main" val="1233282983"/>
                    </a:ext>
                  </a:extLst>
                </a:gridCol>
                <a:gridCol w="960843">
                  <a:extLst>
                    <a:ext uri="{9D8B030D-6E8A-4147-A177-3AD203B41FA5}">
                      <a16:colId xmlns:a16="http://schemas.microsoft.com/office/drawing/2014/main" val="3430808984"/>
                    </a:ext>
                  </a:extLst>
                </a:gridCol>
                <a:gridCol w="1174700">
                  <a:extLst>
                    <a:ext uri="{9D8B030D-6E8A-4147-A177-3AD203B41FA5}">
                      <a16:colId xmlns:a16="http://schemas.microsoft.com/office/drawing/2014/main" val="2236016130"/>
                    </a:ext>
                  </a:extLst>
                </a:gridCol>
              </a:tblGrid>
              <a:tr h="81913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дополнительным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общеразвивающим программам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дополнительным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предпрофессиональным программам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67364"/>
                  </a:ext>
                </a:extLst>
              </a:tr>
              <a:tr h="76596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2018-2019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2019-2020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2020-2021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2021-2022</a:t>
                      </a:r>
                      <a:endParaRPr lang="ru-RU" sz="1600" b="1" dirty="0">
                        <a:effectLst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2018-2019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2019-2020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2020-2021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2021-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2022</a:t>
                      </a:r>
                      <a:endParaRPr lang="ru-RU" sz="1600" b="1" dirty="0">
                        <a:effectLst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10255"/>
                  </a:ext>
                </a:extLst>
              </a:tr>
              <a:tr h="22951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78,4 %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8 437 чел.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10767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обуч-ся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63,4%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6 777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10 692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обуч-хся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45,8%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5 115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11 175 </a:t>
                      </a:r>
                      <a:r>
                        <a:rPr lang="ru-RU" sz="1400" b="0" dirty="0" err="1">
                          <a:effectLst/>
                        </a:rPr>
                        <a:t>обуч-хся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4 438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10 878 </a:t>
                      </a:r>
                      <a:r>
                        <a:rPr lang="ru-RU" sz="1400" b="1" dirty="0" err="1">
                          <a:effectLst/>
                        </a:rPr>
                        <a:t>обуч-хся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21,6 %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2330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из 10767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обуч-ся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36,6%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3 915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из 10 692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обуч-ся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54,2%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6 060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11 175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обуч-ся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6 440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10 878 </a:t>
                      </a:r>
                      <a:r>
                        <a:rPr lang="ru-RU" sz="1400" b="1" dirty="0" err="1">
                          <a:effectLst/>
                        </a:rPr>
                        <a:t>обуч-хся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6507 чел с ДШИ г. Неи из 10 945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4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440852007_uch_god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7412"/>
            <a:ext cx="7992888" cy="59050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84" y="135932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56757"/>
              </p:ext>
            </p:extLst>
          </p:nvPr>
        </p:nvGraphicFramePr>
        <p:xfrm>
          <a:off x="323528" y="1052736"/>
          <a:ext cx="8651261" cy="526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147520301"/>
                    </a:ext>
                  </a:extLst>
                </a:gridCol>
                <a:gridCol w="2078194">
                  <a:extLst>
                    <a:ext uri="{9D8B030D-6E8A-4147-A177-3AD203B41FA5}">
                      <a16:colId xmlns:a16="http://schemas.microsoft.com/office/drawing/2014/main" val="1250009693"/>
                    </a:ext>
                  </a:extLst>
                </a:gridCol>
                <a:gridCol w="1006538">
                  <a:extLst>
                    <a:ext uri="{9D8B030D-6E8A-4147-A177-3AD203B41FA5}">
                      <a16:colId xmlns:a16="http://schemas.microsoft.com/office/drawing/2014/main" val="3097580302"/>
                    </a:ext>
                  </a:extLst>
                </a:gridCol>
                <a:gridCol w="443660">
                  <a:extLst>
                    <a:ext uri="{9D8B030D-6E8A-4147-A177-3AD203B41FA5}">
                      <a16:colId xmlns:a16="http://schemas.microsoft.com/office/drawing/2014/main" val="32838992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8819393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06462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96294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5613085"/>
                    </a:ext>
                  </a:extLst>
                </a:gridCol>
                <a:gridCol w="1378453">
                  <a:extLst>
                    <a:ext uri="{9D8B030D-6E8A-4147-A177-3AD203B41FA5}">
                      <a16:colId xmlns:a16="http://schemas.microsoft.com/office/drawing/2014/main" val="2977649325"/>
                    </a:ext>
                  </a:extLst>
                </a:gridCol>
              </a:tblGrid>
              <a:tr h="21373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Общий контингент учащихся на</a:t>
                      </a:r>
                      <a:r>
                        <a:rPr lang="ru-RU" sz="1200" u="sng" dirty="0">
                          <a:effectLst/>
                        </a:rPr>
                        <a:t> начало </a:t>
                      </a:r>
                      <a:r>
                        <a:rPr lang="ru-RU" sz="1200" dirty="0">
                          <a:effectLst/>
                        </a:rPr>
                        <a:t>учебного года </a:t>
                      </a:r>
                      <a:r>
                        <a:rPr lang="ru-RU" sz="1200" b="1" dirty="0">
                          <a:effectLst/>
                        </a:rPr>
                        <a:t>2020,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Полный перечень </a:t>
                      </a:r>
                      <a:r>
                        <a:rPr lang="ru-RU" sz="1200" dirty="0">
                          <a:effectLst/>
                        </a:rPr>
                        <a:t>дополнительных предпрофессиональных  программ, реализуемых в организации дополнительного образования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Общий </a:t>
                      </a:r>
                      <a:r>
                        <a:rPr lang="ru-RU" sz="1200" b="1" dirty="0" smtClean="0">
                          <a:effectLst/>
                        </a:rPr>
                        <a:t>контингент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поступивших </a:t>
                      </a:r>
                      <a:endParaRPr lang="ru-RU" sz="1200" dirty="0">
                        <a:effectLst/>
                      </a:endParaRPr>
                    </a:p>
                  </a:txBody>
                  <a:tcPr marL="48355" marR="48355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отсев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выпускников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Новый набор: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15 апреля по 15 июня 2022г.,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Общий контингент учащихся на 15.06.2022г.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Планируемый общий контингент учащихся на 2022-2023 уч. </a:t>
                      </a:r>
                      <a:r>
                        <a:rPr lang="ru-RU" sz="1200" dirty="0" smtClean="0">
                          <a:effectLst/>
                        </a:rPr>
                        <a:t>Г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ru-RU" sz="12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план дополнительного набора до 28.08.22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 vert="vert27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97567"/>
                  </a:ext>
                </a:extLst>
              </a:tr>
              <a:tr h="3119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На 01.09.2020г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6 133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.     «Фортепиано»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2.     «Народные инструменты»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3.     «Духовые и ударные инструменты»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4.     «Струнные инструменты»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5.     «Музыкальный фольклор»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6.     «Хоровое пение»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7.     «Живопись»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8.     «Хореографическое творчество»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>
                          <a:effectLst/>
                        </a:rPr>
                        <a:t> 9.    «Инструменты эстрадного оркестра»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На </a:t>
                      </a:r>
                      <a:r>
                        <a:rPr lang="ru-RU" sz="1200" b="1" dirty="0">
                          <a:effectLst/>
                        </a:rPr>
                        <a:t>01.09.2021г.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6 507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с ДШИ г. Неи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251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349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442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763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На 15.06.22г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6 593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 smtClean="0">
                          <a:effectLst/>
                        </a:rPr>
                        <a:t>762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09825" algn="l"/>
                          <a:tab pos="34575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467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5" marR="4835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304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5369" y="238091"/>
            <a:ext cx="7707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  <a:tab pos="3457575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Реализация дополнительных </a:t>
            </a:r>
            <a:r>
              <a:rPr kumimoji="0" lang="ru-RU" altLang="zh-CN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предпрофессиональных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  <a:tab pos="3457575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области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искусств 2021-2022 уч. г.: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Контингент обучающихся на </a:t>
            </a:r>
            <a:r>
              <a:rPr lang="ru-RU" sz="2000" b="1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июнь 2022г.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 smtClean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выпускников и с учетом нового набора </a:t>
            </a: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 соответствии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отчетами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ДШИ по итогам учебного года):</a:t>
            </a: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06037"/>
              </p:ext>
            </p:extLst>
          </p:nvPr>
        </p:nvGraphicFramePr>
        <p:xfrm>
          <a:off x="533400" y="1600540"/>
          <a:ext cx="8215066" cy="4132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391">
                  <a:extLst>
                    <a:ext uri="{9D8B030D-6E8A-4147-A177-3AD203B41FA5}">
                      <a16:colId xmlns:a16="http://schemas.microsoft.com/office/drawing/2014/main" val="3059888113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1434899709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3481989154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4009151505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2718952973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2869065521"/>
                    </a:ext>
                  </a:extLst>
                </a:gridCol>
              </a:tblGrid>
              <a:tr h="925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По дополнительным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общеразвивающим программам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 дополнительным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предпрофессиональным программам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40532"/>
                  </a:ext>
                </a:extLst>
              </a:tr>
              <a:tr h="43060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2020-2021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2021-2022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2019-2020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2020-2021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2021-2022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94135"/>
                  </a:ext>
                </a:extLst>
              </a:tr>
              <a:tr h="277658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48,9%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4 361 чел.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8 913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учащихся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34 %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3 128 </a:t>
                      </a:r>
                      <a:r>
                        <a:rPr lang="ru-RU" sz="1400" b="0" dirty="0" smtClean="0">
                          <a:effectLst/>
                        </a:rPr>
                        <a:t>чел.</a:t>
                      </a:r>
                      <a:endParaRPr lang="ru-RU" sz="14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9 197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учащихся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3 210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9 803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учащихся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51,1%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4 552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8 913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учащихся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6069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Из 9 197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учащихся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67,2%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6 593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 9 803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учащихся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42" marR="6504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1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92000"/>
              </p:ext>
            </p:extLst>
          </p:nvPr>
        </p:nvGraphicFramePr>
        <p:xfrm>
          <a:off x="395536" y="260649"/>
          <a:ext cx="8496944" cy="649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642">
                  <a:extLst>
                    <a:ext uri="{9D8B030D-6E8A-4147-A177-3AD203B41FA5}">
                      <a16:colId xmlns:a16="http://schemas.microsoft.com/office/drawing/2014/main" val="2071115190"/>
                    </a:ext>
                  </a:extLst>
                </a:gridCol>
                <a:gridCol w="559154">
                  <a:extLst>
                    <a:ext uri="{9D8B030D-6E8A-4147-A177-3AD203B41FA5}">
                      <a16:colId xmlns:a16="http://schemas.microsoft.com/office/drawing/2014/main" val="3093078213"/>
                    </a:ext>
                  </a:extLst>
                </a:gridCol>
                <a:gridCol w="782344">
                  <a:extLst>
                    <a:ext uri="{9D8B030D-6E8A-4147-A177-3AD203B41FA5}">
                      <a16:colId xmlns:a16="http://schemas.microsoft.com/office/drawing/2014/main" val="572599664"/>
                    </a:ext>
                  </a:extLst>
                </a:gridCol>
                <a:gridCol w="782344">
                  <a:extLst>
                    <a:ext uri="{9D8B030D-6E8A-4147-A177-3AD203B41FA5}">
                      <a16:colId xmlns:a16="http://schemas.microsoft.com/office/drawing/2014/main" val="1447201324"/>
                    </a:ext>
                  </a:extLst>
                </a:gridCol>
                <a:gridCol w="4360460">
                  <a:extLst>
                    <a:ext uri="{9D8B030D-6E8A-4147-A177-3AD203B41FA5}">
                      <a16:colId xmlns:a16="http://schemas.microsoft.com/office/drawing/2014/main" val="2730396455"/>
                    </a:ext>
                  </a:extLst>
                </a:gridCol>
              </a:tblGrid>
              <a:tr h="1690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«Дорожная карта»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Единицы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измерения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Причины отклонения от планового значения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 </a:t>
                      </a:r>
                      <a:r>
                        <a:rPr lang="ru-RU" sz="1000" dirty="0">
                          <a:effectLst/>
                        </a:rPr>
                        <a:t>актуальные проблемы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96865003"/>
                  </a:ext>
                </a:extLst>
              </a:tr>
              <a:tr h="30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План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Выпол-нено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37782"/>
                  </a:ext>
                </a:extLst>
              </a:tr>
              <a:tr h="12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099442753"/>
                  </a:ext>
                </a:extLst>
              </a:tr>
              <a:tr h="157261">
                <a:tc gridSpan="5">
                  <a:txBody>
                    <a:bodyPr/>
                    <a:lstStyle/>
                    <a:p>
                      <a:pPr indent="471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2. Результативность основных видов деятельности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34553"/>
                  </a:ext>
                </a:extLst>
              </a:tr>
              <a:tr h="55083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Доля детей в возрасте от 7 до 15 лет включительно, обучающихся по предпрофессиональным образовательным программам в области искусств, от общего количества детей данного возраста в соответствующем регионе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модель развития региональных систем дополнительного образования детей, утвержденная приказом Министерства просвещения Российской Федерации от 3 сентября 2019 № 467, являлась приоритетной для реализации в 2020-2021уч. году, что негативно отразилось на количестве обучающихся по предпрофессиональным программам.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Поздние сроки начала реализации предпрофессиональных программ во многих ДШИ: с 2017, 2018, 2019 гг.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Отсутствия высшего образования у необходимого количества педагогических кадров в соответствии с ФГТ: не менее 10- 30 процентов в общем числе преподавателей, обеспечивающих образовательный процесс по данной ОП. Недостаточное количество реализуемых предпрофессиональных программ в рамках одной школы.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ДШИ не выдерживают конкуренцию с кружками и секциями, большая загруженность детей в общеобразовательной школе, реализующей дополнительные общеразвивающие программы в рамках ФГОС.</a:t>
                      </a: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248898096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36306"/>
              </p:ext>
            </p:extLst>
          </p:nvPr>
        </p:nvGraphicFramePr>
        <p:xfrm>
          <a:off x="343254" y="350399"/>
          <a:ext cx="8431089" cy="6144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43">
                  <a:extLst>
                    <a:ext uri="{9D8B030D-6E8A-4147-A177-3AD203B41FA5}">
                      <a16:colId xmlns:a16="http://schemas.microsoft.com/office/drawing/2014/main" val="36447677"/>
                    </a:ext>
                  </a:extLst>
                </a:gridCol>
                <a:gridCol w="554821">
                  <a:extLst>
                    <a:ext uri="{9D8B030D-6E8A-4147-A177-3AD203B41FA5}">
                      <a16:colId xmlns:a16="http://schemas.microsoft.com/office/drawing/2014/main" val="3906007821"/>
                    </a:ext>
                  </a:extLst>
                </a:gridCol>
                <a:gridCol w="776280">
                  <a:extLst>
                    <a:ext uri="{9D8B030D-6E8A-4147-A177-3AD203B41FA5}">
                      <a16:colId xmlns:a16="http://schemas.microsoft.com/office/drawing/2014/main" val="1475740814"/>
                    </a:ext>
                  </a:extLst>
                </a:gridCol>
                <a:gridCol w="776280">
                  <a:extLst>
                    <a:ext uri="{9D8B030D-6E8A-4147-A177-3AD203B41FA5}">
                      <a16:colId xmlns:a16="http://schemas.microsoft.com/office/drawing/2014/main" val="1241720564"/>
                    </a:ext>
                  </a:extLst>
                </a:gridCol>
                <a:gridCol w="4326665">
                  <a:extLst>
                    <a:ext uri="{9D8B030D-6E8A-4147-A177-3AD203B41FA5}">
                      <a16:colId xmlns:a16="http://schemas.microsoft.com/office/drawing/2014/main" val="110558183"/>
                    </a:ext>
                  </a:extLst>
                </a:gridCol>
              </a:tblGrid>
              <a:tr h="4552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показателя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«Дорожная карта»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Единицы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измерения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4006875502"/>
                  </a:ext>
                </a:extLst>
              </a:tr>
              <a:tr h="593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План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Выпол-нено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78208"/>
                  </a:ext>
                </a:extLst>
              </a:tr>
              <a:tr h="19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55107313"/>
                  </a:ext>
                </a:extLst>
              </a:tr>
              <a:tr h="240082">
                <a:tc gridSpan="5">
                  <a:txBody>
                    <a:bodyPr/>
                    <a:lstStyle/>
                    <a:p>
                      <a:pPr indent="471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Результативность основных видов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33087"/>
                  </a:ext>
                </a:extLst>
              </a:tr>
              <a:tr h="4439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</a:t>
                      </a:r>
                      <a:r>
                        <a:rPr lang="ru-RU" sz="1300" dirty="0">
                          <a:effectLst/>
                        </a:rPr>
                        <a:t>Конкурс при приеме детей в ДШИ на обучение по предпрофессиональным программам в области искусств за счет бюджетных средств</a:t>
                      </a:r>
                      <a:r>
                        <a:rPr lang="ru-RU" sz="13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Чел. на </a:t>
                      </a:r>
                      <a:r>
                        <a:rPr lang="ru-RU" sz="1300" b="1" dirty="0" smtClean="0"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2,0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 некоторых ДШИ, например, в Костромском муниципальном районе, не было приема на предпрофессиональные программы в связи с реализацией положений Целевой модели развития региональных систем дополнительного образования детей, утвержденная приказом Министерства просвещения Российской Федерации от 3 сентября 2019 № 467.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 связи с ограничительными мерами, связанными с COVID-19, в некоторых ДШИ, например г. Галича, не работало подготовительное отделение дошкольников. 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 ДШИ предпрофессиональные программы не выдерживают конкуренцию с многолетними традиционными общеразвивающими.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Большая загруженность детей в общеобразовательной школе, реализующей дополнительные общеразвивающие программы, определяет выбор родителей в пользу общеразвивающих.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46364174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65024"/>
              </p:ext>
            </p:extLst>
          </p:nvPr>
        </p:nvGraphicFramePr>
        <p:xfrm>
          <a:off x="251519" y="318961"/>
          <a:ext cx="8587681" cy="6256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135">
                  <a:extLst>
                    <a:ext uri="{9D8B030D-6E8A-4147-A177-3AD203B41FA5}">
                      <a16:colId xmlns:a16="http://schemas.microsoft.com/office/drawing/2014/main" val="1029650599"/>
                    </a:ext>
                  </a:extLst>
                </a:gridCol>
                <a:gridCol w="565126">
                  <a:extLst>
                    <a:ext uri="{9D8B030D-6E8A-4147-A177-3AD203B41FA5}">
                      <a16:colId xmlns:a16="http://schemas.microsoft.com/office/drawing/2014/main" val="846673557"/>
                    </a:ext>
                  </a:extLst>
                </a:gridCol>
                <a:gridCol w="790698">
                  <a:extLst>
                    <a:ext uri="{9D8B030D-6E8A-4147-A177-3AD203B41FA5}">
                      <a16:colId xmlns:a16="http://schemas.microsoft.com/office/drawing/2014/main" val="448018215"/>
                    </a:ext>
                  </a:extLst>
                </a:gridCol>
                <a:gridCol w="790698">
                  <a:extLst>
                    <a:ext uri="{9D8B030D-6E8A-4147-A177-3AD203B41FA5}">
                      <a16:colId xmlns:a16="http://schemas.microsoft.com/office/drawing/2014/main" val="3159088611"/>
                    </a:ext>
                  </a:extLst>
                </a:gridCol>
                <a:gridCol w="4407024">
                  <a:extLst>
                    <a:ext uri="{9D8B030D-6E8A-4147-A177-3AD203B41FA5}">
                      <a16:colId xmlns:a16="http://schemas.microsoft.com/office/drawing/2014/main" val="1232322202"/>
                    </a:ext>
                  </a:extLst>
                </a:gridCol>
              </a:tblGrid>
              <a:tr h="5548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показателя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«Дорожная карта»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Единицы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измерения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3726767142"/>
                  </a:ext>
                </a:extLst>
              </a:tr>
              <a:tr h="723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План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Выпол-нено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76875"/>
                  </a:ext>
                </a:extLst>
              </a:tr>
              <a:tr h="234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2201268779"/>
                  </a:ext>
                </a:extLst>
              </a:tr>
              <a:tr h="292577">
                <a:tc gridSpan="5">
                  <a:txBody>
                    <a:bodyPr/>
                    <a:lstStyle/>
                    <a:p>
                      <a:pPr indent="471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Результативность основных видов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04362"/>
                  </a:ext>
                </a:extLst>
              </a:tr>
              <a:tr h="4446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 Удельный вес количества мест приема на обучение по предпрофессиональным программам в области искусств за счет бюджетных средств от общего количества мест для приема за счет бюджетных средств соответствующего года</a:t>
                      </a:r>
                      <a:r>
                        <a:rPr lang="ru-RU" sz="13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80,0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62,7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Целевая модель развития региональных систем дополнительного образования детей, утвержденная приказом Министерства просвещения Российской Федерации от 3 сентября 2019 № 467, являлась для учредителей ДШИ приоритетной: выполнение показателя по количеству обучающихся по дополнительным общеразвивающим программам. В некоторых ДШИ, например, в Костромском муниципальном районе, не выделялись бюджетные места приема на предпрофессиональные программы.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Поздние сроки начала реализации предпрофессиональных программ во многих ДШИ: с 2017, 2018, 2019 гг. Реализация общеразвивающих многолетних программам «на </a:t>
                      </a:r>
                      <a:r>
                        <a:rPr lang="ru-RU" sz="1300" b="1" dirty="0" err="1">
                          <a:effectLst/>
                        </a:rPr>
                        <a:t>доучивании</a:t>
                      </a:r>
                      <a:r>
                        <a:rPr lang="ru-RU" sz="1300" b="1" dirty="0">
                          <a:effectLst/>
                        </a:rPr>
                        <a:t>». 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667057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сведений о выпускниках 2021 года, продолживших обучение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88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2021-2022 учебном году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33318"/>
              </p:ext>
            </p:extLst>
          </p:nvPr>
        </p:nvGraphicFramePr>
        <p:xfrm>
          <a:off x="1109504" y="1291748"/>
          <a:ext cx="6918880" cy="4655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360">
                  <a:extLst>
                    <a:ext uri="{9D8B030D-6E8A-4147-A177-3AD203B41FA5}">
                      <a16:colId xmlns:a16="http://schemas.microsoft.com/office/drawing/2014/main" val="19062132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295491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643448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50650864"/>
                    </a:ext>
                  </a:extLst>
                </a:gridCol>
              </a:tblGrid>
              <a:tr h="348546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Количество выпускников, июнь 2021г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1987 чел.</a:t>
                      </a: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18615"/>
                  </a:ext>
                </a:extLst>
              </a:tr>
              <a:tr h="34854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 общеразвивающим </a:t>
                      </a:r>
                      <a:r>
                        <a:rPr lang="ru-RU" sz="1400" b="1" dirty="0" smtClean="0">
                          <a:effectLst/>
                        </a:rPr>
                        <a:t>программам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по предпрофессиональным программам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262313"/>
                  </a:ext>
                </a:extLst>
              </a:tr>
              <a:tr h="2800152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 предпрофессиональным </a:t>
                      </a:r>
                      <a:r>
                        <a:rPr lang="ru-RU" sz="1400" b="1" dirty="0" smtClean="0">
                          <a:effectLst/>
                        </a:rPr>
                        <a:t>программам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поступивших в суз и вуз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по профилю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</a:t>
                      </a:r>
                      <a:r>
                        <a:rPr lang="ru-RU" sz="1400" b="1" dirty="0" smtClean="0">
                          <a:effectLst/>
                        </a:rPr>
                        <a:t>поступивших по </a:t>
                      </a:r>
                      <a:r>
                        <a:rPr lang="ru-RU" sz="1400" b="1" dirty="0">
                          <a:effectLst/>
                        </a:rPr>
                        <a:t>профилю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37800"/>
                  </a:ext>
                </a:extLst>
              </a:tr>
              <a:tr h="510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9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2022 год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96608"/>
              </p:ext>
            </p:extLst>
          </p:nvPr>
        </p:nvGraphicFramePr>
        <p:xfrm>
          <a:off x="725964" y="1583722"/>
          <a:ext cx="7950493" cy="308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940">
                  <a:extLst>
                    <a:ext uri="{9D8B030D-6E8A-4147-A177-3AD203B41FA5}">
                      <a16:colId xmlns:a16="http://schemas.microsoft.com/office/drawing/2014/main" val="56833603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954141787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2588882568"/>
                    </a:ext>
                  </a:extLst>
                </a:gridCol>
              </a:tblGrid>
              <a:tr h="1917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Всего </a:t>
                      </a:r>
                      <a:r>
                        <a:rPr lang="ru-RU" sz="1400" dirty="0">
                          <a:effectLst/>
                        </a:rPr>
                        <a:t>выпускников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(общее количество по всем программам на  июнь 2022г)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общеразвивающим </a:t>
                      </a:r>
                      <a:r>
                        <a:rPr lang="ru-RU" sz="1400" dirty="0" smtClean="0">
                          <a:effectLst/>
                        </a:rPr>
                        <a:t>программам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предпрофессиональным программам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212914"/>
                  </a:ext>
                </a:extLst>
              </a:tr>
              <a:tr h="116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1215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912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Сравнительный анализ конкурсной деятельности школ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два учебных года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70163"/>
              </p:ext>
            </p:extLst>
          </p:nvPr>
        </p:nvGraphicFramePr>
        <p:xfrm>
          <a:off x="179511" y="729488"/>
          <a:ext cx="8589641" cy="583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9819539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40938042"/>
                    </a:ext>
                  </a:extLst>
                </a:gridCol>
                <a:gridCol w="935010">
                  <a:extLst>
                    <a:ext uri="{9D8B030D-6E8A-4147-A177-3AD203B41FA5}">
                      <a16:colId xmlns:a16="http://schemas.microsoft.com/office/drawing/2014/main" val="906937930"/>
                    </a:ext>
                  </a:extLst>
                </a:gridCol>
                <a:gridCol w="1297238">
                  <a:extLst>
                    <a:ext uri="{9D8B030D-6E8A-4147-A177-3AD203B41FA5}">
                      <a16:colId xmlns:a16="http://schemas.microsoft.com/office/drawing/2014/main" val="469004714"/>
                    </a:ext>
                  </a:extLst>
                </a:gridCol>
                <a:gridCol w="1157100">
                  <a:extLst>
                    <a:ext uri="{9D8B030D-6E8A-4147-A177-3AD203B41FA5}">
                      <a16:colId xmlns:a16="http://schemas.microsoft.com/office/drawing/2014/main" val="3824889517"/>
                    </a:ext>
                  </a:extLst>
                </a:gridCol>
                <a:gridCol w="1304002">
                  <a:extLst>
                    <a:ext uri="{9D8B030D-6E8A-4147-A177-3AD203B41FA5}">
                      <a16:colId xmlns:a16="http://schemas.microsoft.com/office/drawing/2014/main" val="2948642889"/>
                    </a:ext>
                  </a:extLst>
                </a:gridCol>
                <a:gridCol w="1304002">
                  <a:extLst>
                    <a:ext uri="{9D8B030D-6E8A-4147-A177-3AD203B41FA5}">
                      <a16:colId xmlns:a16="http://schemas.microsoft.com/office/drawing/2014/main" val="1580747163"/>
                    </a:ext>
                  </a:extLst>
                </a:gridCol>
              </a:tblGrid>
              <a:tr h="3592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Статус конкурсов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конкурсного участия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победителей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029966"/>
                  </a:ext>
                </a:extLst>
              </a:tr>
              <a:tr h="61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2020-2021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2021-2022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 увеличения, уменьшения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2020-2021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2021-2022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 увеличения, уменьшения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69296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Международные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762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+ 34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1471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1641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+ 12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7032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Всероссийские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346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317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- 8,4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1067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749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- 30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76844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Межрегиональные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212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+ 25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464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64202"/>
                  </a:ext>
                </a:extLst>
              </a:tr>
              <a:tr h="571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Региональные, областные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272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+ 69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490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487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- 0,6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99256"/>
                  </a:ext>
                </a:extLst>
              </a:tr>
              <a:tr h="1538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Конкурсы областного центра – г. Кострома, отборочные этапы  региональных конкурсов,  межрайонные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182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120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- 34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629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354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- 44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98049"/>
                  </a:ext>
                </a:extLst>
              </a:tr>
              <a:tr h="876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Конкурсы малых городов, зональные, районные.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219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+ 167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576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1333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+ 131,4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52795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ИТОГО: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1510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1902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+ 26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4655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5028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+ 8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68" marR="23768" marT="23768" marB="23768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8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5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764704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0" y="1340768"/>
            <a:ext cx="8692148" cy="43460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16632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08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Общий анализ педагогического состава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учреждений дополнительного образования Костромской области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2021-2022 учебный год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16632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26173"/>
              </p:ext>
            </p:extLst>
          </p:nvPr>
        </p:nvGraphicFramePr>
        <p:xfrm>
          <a:off x="251519" y="1144933"/>
          <a:ext cx="8856981" cy="5671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684">
                  <a:extLst>
                    <a:ext uri="{9D8B030D-6E8A-4147-A177-3AD203B41FA5}">
                      <a16:colId xmlns:a16="http://schemas.microsoft.com/office/drawing/2014/main" val="1227103187"/>
                    </a:ext>
                  </a:extLst>
                </a:gridCol>
                <a:gridCol w="312851">
                  <a:extLst>
                    <a:ext uri="{9D8B030D-6E8A-4147-A177-3AD203B41FA5}">
                      <a16:colId xmlns:a16="http://schemas.microsoft.com/office/drawing/2014/main" val="401588094"/>
                    </a:ext>
                  </a:extLst>
                </a:gridCol>
                <a:gridCol w="313587">
                  <a:extLst>
                    <a:ext uri="{9D8B030D-6E8A-4147-A177-3AD203B41FA5}">
                      <a16:colId xmlns:a16="http://schemas.microsoft.com/office/drawing/2014/main" val="3739966181"/>
                    </a:ext>
                  </a:extLst>
                </a:gridCol>
                <a:gridCol w="313587">
                  <a:extLst>
                    <a:ext uri="{9D8B030D-6E8A-4147-A177-3AD203B41FA5}">
                      <a16:colId xmlns:a16="http://schemas.microsoft.com/office/drawing/2014/main" val="3430301602"/>
                    </a:ext>
                  </a:extLst>
                </a:gridCol>
                <a:gridCol w="312851">
                  <a:extLst>
                    <a:ext uri="{9D8B030D-6E8A-4147-A177-3AD203B41FA5}">
                      <a16:colId xmlns:a16="http://schemas.microsoft.com/office/drawing/2014/main" val="2672036664"/>
                    </a:ext>
                  </a:extLst>
                </a:gridCol>
                <a:gridCol w="312851">
                  <a:extLst>
                    <a:ext uri="{9D8B030D-6E8A-4147-A177-3AD203B41FA5}">
                      <a16:colId xmlns:a16="http://schemas.microsoft.com/office/drawing/2014/main" val="3609583690"/>
                    </a:ext>
                  </a:extLst>
                </a:gridCol>
                <a:gridCol w="415170">
                  <a:extLst>
                    <a:ext uri="{9D8B030D-6E8A-4147-A177-3AD203B41FA5}">
                      <a16:colId xmlns:a16="http://schemas.microsoft.com/office/drawing/2014/main" val="1466731472"/>
                    </a:ext>
                  </a:extLst>
                </a:gridCol>
                <a:gridCol w="415170">
                  <a:extLst>
                    <a:ext uri="{9D8B030D-6E8A-4147-A177-3AD203B41FA5}">
                      <a16:colId xmlns:a16="http://schemas.microsoft.com/office/drawing/2014/main" val="104378435"/>
                    </a:ext>
                  </a:extLst>
                </a:gridCol>
                <a:gridCol w="415170">
                  <a:extLst>
                    <a:ext uri="{9D8B030D-6E8A-4147-A177-3AD203B41FA5}">
                      <a16:colId xmlns:a16="http://schemas.microsoft.com/office/drawing/2014/main" val="2434691484"/>
                    </a:ext>
                  </a:extLst>
                </a:gridCol>
                <a:gridCol w="415170">
                  <a:extLst>
                    <a:ext uri="{9D8B030D-6E8A-4147-A177-3AD203B41FA5}">
                      <a16:colId xmlns:a16="http://schemas.microsoft.com/office/drawing/2014/main" val="724123042"/>
                    </a:ext>
                  </a:extLst>
                </a:gridCol>
                <a:gridCol w="415170">
                  <a:extLst>
                    <a:ext uri="{9D8B030D-6E8A-4147-A177-3AD203B41FA5}">
                      <a16:colId xmlns:a16="http://schemas.microsoft.com/office/drawing/2014/main" val="150544674"/>
                    </a:ext>
                  </a:extLst>
                </a:gridCol>
                <a:gridCol w="565339">
                  <a:extLst>
                    <a:ext uri="{9D8B030D-6E8A-4147-A177-3AD203B41FA5}">
                      <a16:colId xmlns:a16="http://schemas.microsoft.com/office/drawing/2014/main" val="3395004407"/>
                    </a:ext>
                  </a:extLst>
                </a:gridCol>
                <a:gridCol w="565339">
                  <a:extLst>
                    <a:ext uri="{9D8B030D-6E8A-4147-A177-3AD203B41FA5}">
                      <a16:colId xmlns:a16="http://schemas.microsoft.com/office/drawing/2014/main" val="734080257"/>
                    </a:ext>
                  </a:extLst>
                </a:gridCol>
                <a:gridCol w="602145">
                  <a:extLst>
                    <a:ext uri="{9D8B030D-6E8A-4147-A177-3AD203B41FA5}">
                      <a16:colId xmlns:a16="http://schemas.microsoft.com/office/drawing/2014/main" val="3828833600"/>
                    </a:ext>
                  </a:extLst>
                </a:gridCol>
                <a:gridCol w="602145">
                  <a:extLst>
                    <a:ext uri="{9D8B030D-6E8A-4147-A177-3AD203B41FA5}">
                      <a16:colId xmlns:a16="http://schemas.microsoft.com/office/drawing/2014/main" val="3286545350"/>
                    </a:ext>
                  </a:extLst>
                </a:gridCol>
                <a:gridCol w="423644">
                  <a:extLst>
                    <a:ext uri="{9D8B030D-6E8A-4147-A177-3AD203B41FA5}">
                      <a16:colId xmlns:a16="http://schemas.microsoft.com/office/drawing/2014/main" val="1382569405"/>
                    </a:ext>
                  </a:extLst>
                </a:gridCol>
                <a:gridCol w="1008108">
                  <a:extLst>
                    <a:ext uri="{9D8B030D-6E8A-4147-A177-3AD203B41FA5}">
                      <a16:colId xmlns:a16="http://schemas.microsoft.com/office/drawing/2014/main" val="3099779630"/>
                    </a:ext>
                  </a:extLst>
                </a:gridCol>
              </a:tblGrid>
              <a:tr h="1313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</a:t>
                      </a:r>
                      <a:r>
                        <a:rPr lang="ru-RU" sz="1400" dirty="0" err="1">
                          <a:effectLst/>
                        </a:rPr>
                        <a:t>препода-вателей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58530" marR="61372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Педагогический стаж специалистов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с совместителями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Штатных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Количество аттестаций по квалификационным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категориям.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 совместителями/ Штатных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Образование.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Всего с совместителями /Штатных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Потребность в кадрах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extLst>
                  <a:ext uri="{0D108BD9-81ED-4DB2-BD59-A6C34878D82A}">
                    <a16:rowId xmlns:a16="http://schemas.microsoft.com/office/drawing/2014/main" val="4238266438"/>
                  </a:ext>
                </a:extLst>
              </a:tr>
              <a:tr h="10107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Всего с совместителями/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штатных: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825/705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 5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5-10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11-20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21-30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31-40 лет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41-50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Более 50 лет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Высшая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Первая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Соответствие должности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без категории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высшее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среднее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специальное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Получают образование,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effectLst/>
                        </a:rPr>
                        <a:t>неоконченное образование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без спец.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</a:rPr>
                        <a:t>образования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79922"/>
                  </a:ext>
                </a:extLst>
              </a:tr>
              <a:tr h="92510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65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67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117/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99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183/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165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181/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158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9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24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429/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ru-RU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230/</a:t>
                      </a:r>
                      <a:r>
                        <a:rPr lang="ru-RU" sz="1050" b="1" dirty="0" smtClean="0">
                          <a:effectLst/>
                        </a:rPr>
                        <a:t>202</a:t>
                      </a:r>
                      <a:r>
                        <a:rPr lang="ru-RU" sz="1200" b="1" dirty="0" smtClean="0">
                          <a:effectLst/>
                        </a:rPr>
                        <a:t>  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84/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8530" marR="61372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81/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8530" marR="61372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508/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58530" marR="6137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313/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279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Фортепиано </a:t>
                      </a:r>
                      <a:r>
                        <a:rPr lang="ru-RU" sz="800" b="1" dirty="0">
                          <a:effectLst/>
                        </a:rPr>
                        <a:t>-13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Струнные</a:t>
                      </a:r>
                      <a:r>
                        <a:rPr lang="ru-RU" sz="800" b="1" baseline="0" dirty="0" smtClean="0">
                          <a:effectLst/>
                        </a:rPr>
                        <a:t> инструменты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- 1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Народные инструменты- </a:t>
                      </a:r>
                      <a:r>
                        <a:rPr lang="ru-RU" sz="800" b="1" dirty="0">
                          <a:effectLst/>
                        </a:rPr>
                        <a:t>11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ИЗО — 8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Духовые </a:t>
                      </a:r>
                      <a:r>
                        <a:rPr lang="ru-RU" sz="800" b="1" dirty="0">
                          <a:effectLst/>
                        </a:rPr>
                        <a:t>— 10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Хор </a:t>
                      </a:r>
                      <a:r>
                        <a:rPr lang="ru-RU" sz="800" b="1" dirty="0">
                          <a:effectLst/>
                        </a:rPr>
                        <a:t>— 5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Хореография </a:t>
                      </a:r>
                      <a:r>
                        <a:rPr lang="ru-RU" sz="800" b="1" dirty="0">
                          <a:effectLst/>
                        </a:rPr>
                        <a:t>- 5</a:t>
                      </a:r>
                      <a:endParaRPr lang="ru-RU" sz="10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Теория музыки</a:t>
                      </a:r>
                      <a:r>
                        <a:rPr lang="ru-RU" sz="800" b="1" baseline="0" dirty="0" smtClean="0">
                          <a:effectLst/>
                        </a:rPr>
                        <a:t> -</a:t>
                      </a:r>
                      <a:r>
                        <a:rPr lang="ru-RU" sz="800" b="1" dirty="0" smtClean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Гитара </a:t>
                      </a:r>
                      <a:r>
                        <a:rPr lang="ru-RU" sz="800" b="1" dirty="0">
                          <a:effectLst/>
                        </a:rPr>
                        <a:t>– </a:t>
                      </a:r>
                      <a:r>
                        <a:rPr lang="ru-RU" sz="800" b="1" dirty="0" smtClean="0">
                          <a:effectLst/>
                        </a:rPr>
                        <a:t>7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 - 8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Директор </a:t>
                      </a:r>
                      <a:r>
                        <a:rPr lang="ru-RU" sz="800" b="1" dirty="0">
                          <a:effectLst/>
                        </a:rPr>
                        <a:t>- 1</a:t>
                      </a:r>
                      <a:endParaRPr lang="ru-RU" sz="10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Всего -77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extLst>
                  <a:ext uri="{0D108BD9-81ED-4DB2-BD59-A6C34878D82A}">
                    <a16:rowId xmlns:a16="http://schemas.microsoft.com/office/drawing/2014/main" val="3971777679"/>
                  </a:ext>
                </a:extLst>
              </a:tr>
              <a:tr h="73175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Концерт-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мейстеров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Всего/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штатных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78/49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Возраст специалистов Всего/Штатных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4311"/>
                  </a:ext>
                </a:extLst>
              </a:tr>
              <a:tr h="5460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 20 лет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21-30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31-40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41-50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51-60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61-65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Старше 65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15291"/>
                  </a:ext>
                </a:extLst>
              </a:tr>
              <a:tr h="925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5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56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79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196/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170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224/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192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85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128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30" marR="6137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07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9" y="13336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Анализ результативности основных видов деятельности ДШИ Костромской области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показателям Плана мероприятий (дорожной карты)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перспективному развитию детских школ искусств по видам искусств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2018-2022 годы (утв. Минкультуры России 24.01.2018г).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15" y="161225"/>
            <a:ext cx="411274" cy="4114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91893"/>
              </p:ext>
            </p:extLst>
          </p:nvPr>
        </p:nvGraphicFramePr>
        <p:xfrm>
          <a:off x="236928" y="1381345"/>
          <a:ext cx="8778794" cy="5471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985">
                  <a:extLst>
                    <a:ext uri="{9D8B030D-6E8A-4147-A177-3AD203B41FA5}">
                      <a16:colId xmlns:a16="http://schemas.microsoft.com/office/drawing/2014/main" val="38982885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7852324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7172767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2209335"/>
                    </a:ext>
                  </a:extLst>
                </a:gridCol>
                <a:gridCol w="2499505">
                  <a:extLst>
                    <a:ext uri="{9D8B030D-6E8A-4147-A177-3AD203B41FA5}">
                      <a16:colId xmlns:a16="http://schemas.microsoft.com/office/drawing/2014/main" val="3761376358"/>
                    </a:ext>
                  </a:extLst>
                </a:gridCol>
              </a:tblGrid>
              <a:tr h="2030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Единицы</a:t>
                      </a: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измерения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extLst>
                  <a:ext uri="{0D108BD9-81ED-4DB2-BD59-A6C34878D82A}">
                    <a16:rowId xmlns:a16="http://schemas.microsoft.com/office/drawing/2014/main" val="3132294405"/>
                  </a:ext>
                </a:extLst>
              </a:tr>
              <a:tr h="56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План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Выпол-нено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71112"/>
                  </a:ext>
                </a:extLst>
              </a:tr>
              <a:tr h="1889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Результативность основных видов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3783"/>
                  </a:ext>
                </a:extLst>
              </a:tr>
              <a:tr h="94489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5.Доля детей, обучающихся по предпрофессиональным образовательным программам «Струнные инструменты», «Духовые и ударные инструменты», «Народные инструменты», за счет бюджетных средств, от общего количества детей, обучающихся по предпрофессиональным программам в области музыкального искусства за счет бюджетных средств: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extLst>
                  <a:ext uri="{0D108BD9-81ED-4DB2-BD59-A6C34878D82A}">
                    <a16:rowId xmlns:a16="http://schemas.microsoft.com/office/drawing/2014/main" val="2780302536"/>
                  </a:ext>
                </a:extLst>
              </a:tr>
              <a:tr h="37796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в ДШИ, расположенных в городской местности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41,9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57537"/>
                  </a:ext>
                </a:extLst>
              </a:tr>
              <a:tr h="37796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в ДШИ, расположенных в сельской местности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25,0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44,4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33358"/>
                  </a:ext>
                </a:extLst>
              </a:tr>
              <a:tr h="2630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>. Доля адаптированных образовательных программ, по которым возможно обучение инвалидов и лиц с ОВЗ, в общей численности образовательных программ, реализуемых ДШИ региона (за исключением образовательных программ в области хореографического и (или) циркового искусства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</a:txBody>
                  <a:tcPr marL="36035" marR="360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18,0</a:t>
                      </a:r>
                      <a:endParaRPr lang="ru-RU" sz="1200" b="1" dirty="0">
                        <a:effectLst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15,3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Руководители ДШИ руководствовались отсутствием спроса на обучение инвалидов и лиц с ОВЗ, отсутствием оборудованных учебных помещений ДШИ для обучающихся из числа лиц с ОВЗ и инвалидов, что противоречит задачам подготовки ДШИ к спросу на обучение инвалидов и лиц с ОВЗ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35" marR="36035" marT="0" marB="0"/>
                </a:tc>
                <a:extLst>
                  <a:ext uri="{0D108BD9-81ED-4DB2-BD59-A6C34878D82A}">
                    <a16:rowId xmlns:a16="http://schemas.microsoft.com/office/drawing/2014/main" val="219738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0863"/>
              </p:ext>
            </p:extLst>
          </p:nvPr>
        </p:nvGraphicFramePr>
        <p:xfrm>
          <a:off x="251521" y="215743"/>
          <a:ext cx="8712967" cy="350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0910">
                  <a:extLst>
                    <a:ext uri="{9D8B030D-6E8A-4147-A177-3AD203B41FA5}">
                      <a16:colId xmlns:a16="http://schemas.microsoft.com/office/drawing/2014/main" val="3918341193"/>
                    </a:ext>
                  </a:extLst>
                </a:gridCol>
                <a:gridCol w="658964">
                  <a:extLst>
                    <a:ext uri="{9D8B030D-6E8A-4147-A177-3AD203B41FA5}">
                      <a16:colId xmlns:a16="http://schemas.microsoft.com/office/drawing/2014/main" val="4117779323"/>
                    </a:ext>
                  </a:extLst>
                </a:gridCol>
                <a:gridCol w="951837">
                  <a:extLst>
                    <a:ext uri="{9D8B030D-6E8A-4147-A177-3AD203B41FA5}">
                      <a16:colId xmlns:a16="http://schemas.microsoft.com/office/drawing/2014/main" val="2522212067"/>
                    </a:ext>
                  </a:extLst>
                </a:gridCol>
                <a:gridCol w="951837">
                  <a:extLst>
                    <a:ext uri="{9D8B030D-6E8A-4147-A177-3AD203B41FA5}">
                      <a16:colId xmlns:a16="http://schemas.microsoft.com/office/drawing/2014/main" val="3886599732"/>
                    </a:ext>
                  </a:extLst>
                </a:gridCol>
                <a:gridCol w="2489419">
                  <a:extLst>
                    <a:ext uri="{9D8B030D-6E8A-4147-A177-3AD203B41FA5}">
                      <a16:colId xmlns:a16="http://schemas.microsoft.com/office/drawing/2014/main" val="2230717966"/>
                    </a:ext>
                  </a:extLst>
                </a:gridCol>
              </a:tblGrid>
              <a:tr h="23447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7. Доля выпускников ДШИ, завершивших освоение дополнительных предпрофессиональных программ в области искусств и поступивших в профессиональные образовательные организации или образовательные организации высшего образования на профильные образовательные программы от общего числа выпускников ДШИ, завершивших обучение по дополнительным предпрофессиональным программам в отчетном </a:t>
                      </a:r>
                      <a:r>
                        <a:rPr lang="ru-RU" sz="1100" b="1" dirty="0" smtClean="0">
                          <a:effectLst/>
                        </a:rPr>
                        <a:t>году</a:t>
                      </a: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%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Выполнено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extLst>
                  <a:ext uri="{0D108BD9-81ED-4DB2-BD59-A6C34878D82A}">
                    <a16:rowId xmlns:a16="http://schemas.microsoft.com/office/drawing/2014/main" val="1997212680"/>
                  </a:ext>
                </a:extLst>
              </a:tr>
              <a:tr h="533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8. Сохранность контингента обучающихся по дополнительным общеобразовательным программам в области искусств.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%</a:t>
                      </a:r>
                      <a:endParaRPr lang="ru-RU" sz="1100" b="1" dirty="0">
                        <a:effectLst/>
                      </a:endParaRPr>
                    </a:p>
                  </a:txBody>
                  <a:tcPr marL="65204" marR="652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65,0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68,2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extLst>
                  <a:ext uri="{0D108BD9-81ED-4DB2-BD59-A6C34878D82A}">
                    <a16:rowId xmlns:a16="http://schemas.microsoft.com/office/drawing/2014/main" val="277301926"/>
                  </a:ext>
                </a:extLst>
              </a:tr>
              <a:tr h="622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9. Доля ДШИ, имеющих в своей структуре подготовительные отделения (классы)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77,4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4" marR="65204" marT="0" marB="0"/>
                </a:tc>
                <a:extLst>
                  <a:ext uri="{0D108BD9-81ED-4DB2-BD59-A6C34878D82A}">
                    <a16:rowId xmlns:a16="http://schemas.microsoft.com/office/drawing/2014/main" val="10162122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77373"/>
              </p:ext>
            </p:extLst>
          </p:nvPr>
        </p:nvGraphicFramePr>
        <p:xfrm>
          <a:off x="248289" y="3501008"/>
          <a:ext cx="8712968" cy="322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0911">
                  <a:extLst>
                    <a:ext uri="{9D8B030D-6E8A-4147-A177-3AD203B41FA5}">
                      <a16:colId xmlns:a16="http://schemas.microsoft.com/office/drawing/2014/main" val="2545020130"/>
                    </a:ext>
                  </a:extLst>
                </a:gridCol>
                <a:gridCol w="585746">
                  <a:extLst>
                    <a:ext uri="{9D8B030D-6E8A-4147-A177-3AD203B41FA5}">
                      <a16:colId xmlns:a16="http://schemas.microsoft.com/office/drawing/2014/main" val="2349848376"/>
                    </a:ext>
                  </a:extLst>
                </a:gridCol>
                <a:gridCol w="1025055">
                  <a:extLst>
                    <a:ext uri="{9D8B030D-6E8A-4147-A177-3AD203B41FA5}">
                      <a16:colId xmlns:a16="http://schemas.microsoft.com/office/drawing/2014/main" val="2727110998"/>
                    </a:ext>
                  </a:extLst>
                </a:gridCol>
                <a:gridCol w="951837">
                  <a:extLst>
                    <a:ext uri="{9D8B030D-6E8A-4147-A177-3AD203B41FA5}">
                      <a16:colId xmlns:a16="http://schemas.microsoft.com/office/drawing/2014/main" val="101848295"/>
                    </a:ext>
                  </a:extLst>
                </a:gridCol>
                <a:gridCol w="2489419">
                  <a:extLst>
                    <a:ext uri="{9D8B030D-6E8A-4147-A177-3AD203B41FA5}">
                      <a16:colId xmlns:a16="http://schemas.microsoft.com/office/drawing/2014/main" val="3564958944"/>
                    </a:ext>
                  </a:extLst>
                </a:gridCol>
              </a:tblGrid>
              <a:tr h="78818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10. Доля ДШИ из числа ДШИ, реализующих предпрофессиональные образовательные программы в области музыкального искусства «Струнные инструменты», «Духовые и ударные инструменты», «Народные инструменты, «Инструменты эстрадного оркестра», на базе которых функционируют детские творческие коллективы - симфонические (камерные) оркестры, оркестры духовых, народных инструментов, эстрадные оркестры: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3766953060"/>
                  </a:ext>
                </a:extLst>
              </a:tr>
              <a:tr h="27895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 ДШИ, расположенных в городской местности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72,2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38680182"/>
                  </a:ext>
                </a:extLst>
              </a:tr>
              <a:tr h="1813181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>
                          <a:effectLst/>
                        </a:rPr>
                        <a:t>ДШИ, расположенных в сельской </a:t>
                      </a:r>
                      <a:r>
                        <a:rPr lang="ru-RU" sz="1100" dirty="0" smtClean="0">
                          <a:effectLst/>
                        </a:rPr>
                        <a:t>местности</a:t>
                      </a:r>
                    </a:p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35179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>
                        <a:effectLst/>
                      </a:endParaRPr>
                    </a:p>
                    <a:p>
                      <a:pPr marL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Общая численность обучающихся по каждой программе - менее 15 человек. Отсутствует возможность доукомплектования оркестров приглашенными артистами: до 25 процентов от необходимого состава оркестра в соответствии с ФГТ. 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Изношенность инструментов.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270182952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16632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52146"/>
              </p:ext>
            </p:extLst>
          </p:nvPr>
        </p:nvGraphicFramePr>
        <p:xfrm>
          <a:off x="323528" y="260648"/>
          <a:ext cx="8568953" cy="627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88391036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626845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8592094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04636961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1617090052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11. Доля ДШИ, расположенных в городской местности, реализующих предпрофессиональные образовательные программы с использованием сетевой формы обучения на основе договоров с профессиональными образовательными организациями или учреждениями культуры соответствующего профиля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</a:txBody>
                  <a:tcPr marL="48903" marR="48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Отдаленность большей части ДШИ от профессиональных образовательных организаций или учреждений культуры соответствующего профиля.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Не хватает опыта заключения договоров, работы с использованием сетевой формы обучения с профессиональными образовательными организациями или учреждениями культуры соответствующего профиля. 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Период самоизоляции и ограничительных мероприятий в связи с появлением новой коронавирусной инфекции.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extLst>
                  <a:ext uri="{0D108BD9-81ED-4DB2-BD59-A6C34878D82A}">
                    <a16:rowId xmlns:a16="http://schemas.microsoft.com/office/drawing/2014/main" val="1745927440"/>
                  </a:ext>
                </a:extLst>
              </a:tr>
              <a:tr h="13914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12. Доля ДШИ, расположенных в городской местности, на базе которых студенты профессиональных образовательных организаций и (или) вузов отрасли культуры проходящие различные виды </a:t>
                      </a:r>
                      <a:r>
                        <a:rPr lang="ru-RU" sz="1100" b="1" dirty="0" smtClean="0">
                          <a:effectLst/>
                        </a:rPr>
                        <a:t>практик</a:t>
                      </a:r>
                      <a:endParaRPr lang="ru-RU" sz="1100" b="1" dirty="0">
                        <a:effectLst/>
                      </a:endParaRPr>
                    </a:p>
                  </a:txBody>
                  <a:tcPr marL="48903" marR="489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</a:endParaRPr>
                    </a:p>
                  </a:txBody>
                  <a:tcPr marL="48903" marR="48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15,0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40,7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Выполнено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extLst>
                  <a:ext uri="{0D108BD9-81ED-4DB2-BD59-A6C34878D82A}">
                    <a16:rowId xmlns:a16="http://schemas.microsoft.com/office/drawing/2014/main" val="2579130824"/>
                  </a:ext>
                </a:extLst>
              </a:tr>
              <a:tr h="2265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13,Доля детей, обучающихся в ДШИ, привлекаемых к участие в различных творческих мероприятиях, в </a:t>
                      </a:r>
                      <a:r>
                        <a:rPr lang="ru-RU" sz="1100" b="1" dirty="0" err="1">
                          <a:effectLst/>
                        </a:rPr>
                        <a:t>т.ч</a:t>
                      </a:r>
                      <a:r>
                        <a:rPr lang="ru-RU" sz="1100" b="1" dirty="0">
                          <a:effectLst/>
                        </a:rPr>
                        <a:t>. проводимых непосредственно ДШИ (мастер — классы, творческие встречи, концерты, выставки, театрализованные представления и </a:t>
                      </a:r>
                      <a:r>
                        <a:rPr lang="ru-RU" sz="1100" b="1" dirty="0" err="1">
                          <a:effectLst/>
                        </a:rPr>
                        <a:t>т.д</a:t>
                      </a:r>
                      <a:r>
                        <a:rPr lang="ru-RU" sz="1100" b="1" dirty="0">
                          <a:effectLst/>
                        </a:rPr>
                        <a:t>), от общего числа детей, обучающихся в </a:t>
                      </a:r>
                      <a:r>
                        <a:rPr lang="ru-RU" sz="1100" b="1" dirty="0" smtClean="0">
                          <a:effectLst/>
                        </a:rPr>
                        <a:t>ДШИ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89,6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Период самоизоляции и ограничительных мероприятий в связи с появлением новой коронавирусной инфекции.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Отсутствие финансирования.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3" marR="48903" marT="0" marB="0"/>
                </a:tc>
                <a:extLst>
                  <a:ext uri="{0D108BD9-81ED-4DB2-BD59-A6C34878D82A}">
                    <a16:rowId xmlns:a16="http://schemas.microsoft.com/office/drawing/2014/main" val="153978443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16632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57180"/>
              </p:ext>
            </p:extLst>
          </p:nvPr>
        </p:nvGraphicFramePr>
        <p:xfrm>
          <a:off x="395536" y="260649"/>
          <a:ext cx="8424935" cy="6517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3342684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502905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185297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2426518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736442840"/>
                    </a:ext>
                  </a:extLst>
                </a:gridCol>
              </a:tblGrid>
              <a:tr h="1123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14. Доля детей, обучающихся в ДШИ, привлекаемых к участию в творческих мероприятиях международного, всероссийского и регионального значения, от общего числа детей, обучающихся в </a:t>
                      </a:r>
                      <a:r>
                        <a:rPr lang="ru-RU" sz="1200" b="1" dirty="0" smtClean="0">
                          <a:effectLst/>
                        </a:rPr>
                        <a:t>ДШИ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Выполнено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extLst>
                  <a:ext uri="{0D108BD9-81ED-4DB2-BD59-A6C34878D82A}">
                    <a16:rowId xmlns:a16="http://schemas.microsoft.com/office/drawing/2014/main" val="3932375078"/>
                  </a:ext>
                </a:extLst>
              </a:tr>
              <a:tr h="13118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15. Количество творческих и просветительских мероприятий (фестивалей, конкурсов, концертов, выставок, постановок, публичных лекций, творческих встреч), проводимых ДШИ на базе других учреждений, в </a:t>
                      </a:r>
                      <a:r>
                        <a:rPr lang="ru-RU" sz="1200" b="1" dirty="0" err="1">
                          <a:effectLst/>
                        </a:rPr>
                        <a:t>т.ч</a:t>
                      </a:r>
                      <a:r>
                        <a:rPr lang="ru-RU" sz="1200" b="1" dirty="0">
                          <a:effectLst/>
                        </a:rPr>
                        <a:t>. общеобразовательных школ и учреждений социальной </a:t>
                      </a:r>
                      <a:r>
                        <a:rPr lang="ru-RU" sz="1200" b="1" dirty="0" smtClean="0">
                          <a:effectLst/>
                        </a:rPr>
                        <a:t>направленности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extLst>
                  <a:ext uri="{0D108BD9-81ED-4DB2-BD59-A6C34878D82A}">
                    <a16:rowId xmlns:a16="http://schemas.microsoft.com/office/drawing/2014/main" val="916147021"/>
                  </a:ext>
                </a:extLst>
              </a:tr>
              <a:tr h="3973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16. Доля ДШИ от общего количества ДШИ в регионе, имеющих официальные сайты и информационно - телекоммуникационной сети «Интернет», содержание которых соответствует требованиям ст. 29 ФЗ от 29.12.2012 № 273 - ФЗ «Об образовании в Российской Федерации», постановления Правительства Российской Федерации от 10.07. 2013г. № 582 «Об утверждении Правил размещения на официальном сайте образовательной организации в информационно - телекоммуникационной сети «Интернет» и обновления информации об образовательной организации», приказа Минобрнауки России от 29.05.2014 № 785 «Об утверждении требований к структуре официального сайта образовательной организации в информационно-коммуникационной сети «Интернет» и формату представления на нем информации», в т</a:t>
                      </a:r>
                      <a:r>
                        <a:rPr lang="ru-RU" sz="1200" b="1" dirty="0" smtClean="0">
                          <a:effectLst/>
                        </a:rPr>
                        <a:t>. ч</a:t>
                      </a:r>
                      <a:r>
                        <a:rPr lang="ru-RU" sz="1200" b="1" dirty="0">
                          <a:effectLst/>
                        </a:rPr>
                        <a:t>. адаптированные для лиц с нарушением зрения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98,1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Отсутствие финансирования.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Отсутствие штатных единиц в ДШИ, которые могли бы обеспечить работу и наполнение сайта: зам. директора по УВР, секретарь, методист.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6" marR="30886" marT="0" marB="0"/>
                </a:tc>
                <a:extLst>
                  <a:ext uri="{0D108BD9-81ED-4DB2-BD59-A6C34878D82A}">
                    <a16:rowId xmlns:a16="http://schemas.microsoft.com/office/drawing/2014/main" val="57557922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34" y="5490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2599"/>
              </p:ext>
            </p:extLst>
          </p:nvPr>
        </p:nvGraphicFramePr>
        <p:xfrm>
          <a:off x="251521" y="460936"/>
          <a:ext cx="8712967" cy="613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3438">
                  <a:extLst>
                    <a:ext uri="{9D8B030D-6E8A-4147-A177-3AD203B41FA5}">
                      <a16:colId xmlns:a16="http://schemas.microsoft.com/office/drawing/2014/main" val="1663817122"/>
                    </a:ext>
                  </a:extLst>
                </a:gridCol>
                <a:gridCol w="805400">
                  <a:extLst>
                    <a:ext uri="{9D8B030D-6E8A-4147-A177-3AD203B41FA5}">
                      <a16:colId xmlns:a16="http://schemas.microsoft.com/office/drawing/2014/main" val="202964465"/>
                    </a:ext>
                  </a:extLst>
                </a:gridCol>
                <a:gridCol w="951837">
                  <a:extLst>
                    <a:ext uri="{9D8B030D-6E8A-4147-A177-3AD203B41FA5}">
                      <a16:colId xmlns:a16="http://schemas.microsoft.com/office/drawing/2014/main" val="2874427851"/>
                    </a:ext>
                  </a:extLst>
                </a:gridCol>
                <a:gridCol w="951837">
                  <a:extLst>
                    <a:ext uri="{9D8B030D-6E8A-4147-A177-3AD203B41FA5}">
                      <a16:colId xmlns:a16="http://schemas.microsoft.com/office/drawing/2014/main" val="3953982094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val="737847191"/>
                    </a:ext>
                  </a:extLst>
                </a:gridCol>
              </a:tblGrid>
              <a:tr h="32405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Материально-техническое оснащение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79383"/>
                  </a:ext>
                </a:extLst>
              </a:tr>
              <a:tr h="2131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Единицы</a:t>
                      </a: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измерения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ctr"/>
                </a:tc>
                <a:extLst>
                  <a:ext uri="{0D108BD9-81ED-4DB2-BD59-A6C34878D82A}">
                    <a16:rowId xmlns:a16="http://schemas.microsoft.com/office/drawing/2014/main" val="886328769"/>
                  </a:ext>
                </a:extLst>
              </a:tr>
              <a:tr h="820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План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Выпол-нено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90493"/>
                  </a:ext>
                </a:extLst>
              </a:tr>
              <a:tr h="12418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effectLst/>
                        </a:rPr>
                        <a:t>Удельный вес численности зданий ДШИ, требующих капитального ремонта и (или реставрации, находящихся в аварийном состоянии, от общего количества находящихся в оперативном управлении у ДШИ зданий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Отсутствие финансирования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extLst>
                  <a:ext uri="{0D108BD9-81ED-4DB2-BD59-A6C34878D82A}">
                    <a16:rowId xmlns:a16="http://schemas.microsoft.com/office/drawing/2014/main" val="2133696342"/>
                  </a:ext>
                </a:extLst>
              </a:tr>
              <a:tr h="11455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2. Удельный </a:t>
                      </a:r>
                      <a:r>
                        <a:rPr lang="ru-RU" sz="1200" b="1" dirty="0">
                          <a:effectLst/>
                        </a:rPr>
                        <a:t>вес численности учебных помещений ДШИ, оснащенных необходимыми техническими средствами обучения (в </a:t>
                      </a:r>
                      <a:r>
                        <a:rPr lang="ru-RU" sz="1200" b="1" dirty="0" err="1">
                          <a:effectLst/>
                        </a:rPr>
                        <a:t>т.ч</a:t>
                      </a:r>
                      <a:r>
                        <a:rPr lang="ru-RU" sz="1200" b="1" dirty="0">
                          <a:effectLst/>
                        </a:rPr>
                        <a:t>. компьютерными системами и интерактивными досками), современной учебной мебелью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66,5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indent="4705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Отсутствие финансирования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extLst>
                  <a:ext uri="{0D108BD9-81ED-4DB2-BD59-A6C34878D82A}">
                    <a16:rowId xmlns:a16="http://schemas.microsoft.com/office/drawing/2014/main" val="2204043575"/>
                  </a:ext>
                </a:extLst>
              </a:tr>
              <a:tr h="23917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3. Удельный </a:t>
                      </a:r>
                      <a:r>
                        <a:rPr lang="ru-RU" sz="1200" b="1" dirty="0">
                          <a:effectLst/>
                        </a:rPr>
                        <a:t>вес численности учебных помещений ДШИ, оборудованных для обучающихся из числа лиц с ОВЗ и инвалидов (за исключением учебных помещений, предназначенных для реализации образовательных программ в области хореографического и циркового искусства</a:t>
                      </a:r>
                      <a:r>
                        <a:rPr lang="ru-RU" sz="1200" b="1" dirty="0" smtClean="0">
                          <a:effectLst/>
                        </a:rPr>
                        <a:t>).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Отсутствие финансирования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57" marR="39057" marT="0" marB="0"/>
                </a:tc>
                <a:extLst>
                  <a:ext uri="{0D108BD9-81ED-4DB2-BD59-A6C34878D82A}">
                    <a16:rowId xmlns:a16="http://schemas.microsoft.com/office/drawing/2014/main" val="147541633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34" y="5490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34573"/>
              </p:ext>
            </p:extLst>
          </p:nvPr>
        </p:nvGraphicFramePr>
        <p:xfrm>
          <a:off x="323529" y="476671"/>
          <a:ext cx="8424934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89997023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20931145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77167679"/>
                    </a:ext>
                  </a:extLst>
                </a:gridCol>
                <a:gridCol w="1062102">
                  <a:extLst>
                    <a:ext uri="{9D8B030D-6E8A-4147-A177-3AD203B41FA5}">
                      <a16:colId xmlns:a16="http://schemas.microsoft.com/office/drawing/2014/main" val="2904664721"/>
                    </a:ext>
                  </a:extLst>
                </a:gridCol>
                <a:gridCol w="3042353">
                  <a:extLst>
                    <a:ext uri="{9D8B030D-6E8A-4147-A177-3AD203B41FA5}">
                      <a16:colId xmlns:a16="http://schemas.microsoft.com/office/drawing/2014/main" val="2810186616"/>
                    </a:ext>
                  </a:extLst>
                </a:gridCol>
              </a:tblGrid>
              <a:tr h="312192">
                <a:tc gridSpan="5">
                  <a:txBody>
                    <a:bodyPr/>
                    <a:lstStyle/>
                    <a:p>
                      <a:pPr marL="4089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marL="4089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Финансово-экономическое сопровождение деятельности ДШИ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89303"/>
                  </a:ext>
                </a:extLst>
              </a:tr>
              <a:tr h="3994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   Единицы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 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измерения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ctr"/>
                </a:tc>
                <a:extLst>
                  <a:ext uri="{0D108BD9-81ED-4DB2-BD59-A6C34878D82A}">
                    <a16:rowId xmlns:a16="http://schemas.microsoft.com/office/drawing/2014/main" val="3128572301"/>
                  </a:ext>
                </a:extLst>
              </a:tr>
              <a:tr h="35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План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Выполнено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extLst>
                  <a:ext uri="{0D108BD9-81ED-4DB2-BD59-A6C34878D82A}">
                    <a16:rowId xmlns:a16="http://schemas.microsoft.com/office/drawing/2014/main" val="1748458213"/>
                  </a:ext>
                </a:extLst>
              </a:tr>
              <a:tr h="34748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</a:rPr>
                        <a:t>Удельный вес бюджетных средств, направляемых на обеспечение реализации предпрофессиональных программ в области искусств, от общего объема бюджетных средств, выделяемых учредителем ДШИ на выполнение государственного (муниципального) </a:t>
                      </a:r>
                      <a:r>
                        <a:rPr lang="ru-RU" sz="1200" b="1" dirty="0" smtClean="0">
                          <a:effectLst/>
                        </a:rPr>
                        <a:t>задания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80,0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68,95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Для учредителей ДШИ приоритетом являлась реализация положений Целевой модели развития региональных систем дополнительного образования детей, утвержденная приказом Министерства просвещения Российской Федерации от 3 сентября 2019 № 467: выполнение плана по количеству обучающихся по дополнительным общеразвивающим программам. В некоторых ДШИ, например, в Шуваловской, Сухоноговской ДШИ  Костромского муниципального района, не было приема на предпрофессиональные программы.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extLst>
                  <a:ext uri="{0D108BD9-81ED-4DB2-BD59-A6C34878D82A}">
                    <a16:rowId xmlns:a16="http://schemas.microsoft.com/office/drawing/2014/main" val="403281950"/>
                  </a:ext>
                </a:extLst>
              </a:tr>
              <a:tr h="17280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2. Отношение </a:t>
                      </a:r>
                      <a:r>
                        <a:rPr lang="ru-RU" sz="1200" b="1" dirty="0">
                          <a:effectLst/>
                        </a:rPr>
                        <a:t>заработной платы педагогических работников ДШИ к среднемесячному доходу от трудовой деятельности в </a:t>
                      </a:r>
                      <a:r>
                        <a:rPr lang="ru-RU" sz="1200" b="1" dirty="0" smtClean="0">
                          <a:effectLst/>
                        </a:rPr>
                        <a:t>регионе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102,79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tc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84" marR="38884" marT="0" marB="0"/>
                </a:tc>
                <a:extLst>
                  <a:ext uri="{0D108BD9-81ED-4DB2-BD59-A6C34878D82A}">
                    <a16:rowId xmlns:a16="http://schemas.microsoft.com/office/drawing/2014/main" val="120261298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34" y="5490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00494"/>
              </p:ext>
            </p:extLst>
          </p:nvPr>
        </p:nvGraphicFramePr>
        <p:xfrm>
          <a:off x="251520" y="448237"/>
          <a:ext cx="8617177" cy="634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903">
                  <a:extLst>
                    <a:ext uri="{9D8B030D-6E8A-4147-A177-3AD203B41FA5}">
                      <a16:colId xmlns:a16="http://schemas.microsoft.com/office/drawing/2014/main" val="961233661"/>
                    </a:ext>
                  </a:extLst>
                </a:gridCol>
                <a:gridCol w="434480">
                  <a:extLst>
                    <a:ext uri="{9D8B030D-6E8A-4147-A177-3AD203B41FA5}">
                      <a16:colId xmlns:a16="http://schemas.microsoft.com/office/drawing/2014/main" val="567011282"/>
                    </a:ext>
                  </a:extLst>
                </a:gridCol>
                <a:gridCol w="651719">
                  <a:extLst>
                    <a:ext uri="{9D8B030D-6E8A-4147-A177-3AD203B41FA5}">
                      <a16:colId xmlns:a16="http://schemas.microsoft.com/office/drawing/2014/main" val="212106270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1655585529"/>
                    </a:ext>
                  </a:extLst>
                </a:gridCol>
                <a:gridCol w="3113769">
                  <a:extLst>
                    <a:ext uri="{9D8B030D-6E8A-4147-A177-3AD203B41FA5}">
                      <a16:colId xmlns:a16="http://schemas.microsoft.com/office/drawing/2014/main" val="2316543210"/>
                    </a:ext>
                  </a:extLst>
                </a:gridCol>
              </a:tblGrid>
              <a:tr h="75116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3. Удельный вес внебюджетных средств от объема бюджетного финансирования, выделяемого учредителем на выполнение государственного (муниципального) задания</a:t>
                      </a:r>
                      <a:r>
                        <a:rPr lang="ru-RU" sz="1200" b="1" dirty="0" smtClean="0">
                          <a:effectLst/>
                        </a:rPr>
                        <a:t>: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 rowSpan="3">
                  <a:txBody>
                    <a:bodyPr/>
                    <a:lstStyle/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Основные внебюджетные средства ДШИ - это добровольные пожертвования родителей, уменьшившиеся в связи с ведением Сертификатов ПФДОД.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Установлены низкие тарифы на платные образовательные услуги, оказываемые населению. Тарифы установлены из расчёта платёжеспособности населения, установлены льготы семьям с детьми-инвалидами, многодетным семьям, семьям, воспитывающим детей оставшихся без попечения родителей.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936696259"/>
                  </a:ext>
                </a:extLst>
              </a:tr>
              <a:tr h="20338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 ДШИ, расположенным в городской местности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5,25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20546"/>
                  </a:ext>
                </a:extLst>
              </a:tr>
              <a:tr h="1983549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0" indent="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- ДШИ</a:t>
                      </a:r>
                      <a:r>
                        <a:rPr lang="ru-RU" sz="1200" b="1" dirty="0">
                          <a:effectLst/>
                        </a:rPr>
                        <a:t>, расположенным в сельской </a:t>
                      </a:r>
                      <a:r>
                        <a:rPr lang="ru-RU" sz="1200" b="1" dirty="0" smtClean="0">
                          <a:effectLst/>
                        </a:rPr>
                        <a:t>местности</a:t>
                      </a: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5,78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0950"/>
                  </a:ext>
                </a:extLst>
              </a:tr>
              <a:tr h="1512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4.Удельный вес объема финансовых средств, направляемых ДШИ на пополнение библиотечных фондов и повышение квалификации работников, от общего объема бюджетных средств, выделяемых учредителем ДШИ на выполнение государственного (муниципального) задания, и внебюджетных </a:t>
                      </a:r>
                      <a:r>
                        <a:rPr lang="ru-RU" sz="1200" b="1" dirty="0" smtClean="0">
                          <a:effectLst/>
                        </a:rPr>
                        <a:t>поступлений</a:t>
                      </a:r>
                      <a:endParaRPr lang="ru-RU" sz="1200" b="1" dirty="0">
                        <a:effectLst/>
                      </a:endParaRPr>
                    </a:p>
                  </a:txBody>
                  <a:tcPr marL="42461" marR="424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0,19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Финансирование </a:t>
                      </a:r>
                      <a:r>
                        <a:rPr lang="ru-RU" sz="1200" b="1" dirty="0">
                          <a:effectLst/>
                        </a:rPr>
                        <a:t>производится исключительно из внебюджетных средств -добровольных пожертвований.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3723180631"/>
                  </a:ext>
                </a:extLst>
              </a:tr>
              <a:tr h="169888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5. Удельный </a:t>
                      </a:r>
                      <a:r>
                        <a:rPr lang="ru-RU" sz="1200" b="1" dirty="0">
                          <a:effectLst/>
                        </a:rPr>
                        <a:t>вес поступивших в ДШИ муниципального ведения из бюджета субъекта Российской Федерации финансовых средств сверх объема финансовых средств, выделяемого учредителем ДШИ на выполнение государственного (муниципального) </a:t>
                      </a:r>
                      <a:r>
                        <a:rPr lang="ru-RU" sz="1200" b="1" dirty="0" smtClean="0">
                          <a:effectLst/>
                        </a:rPr>
                        <a:t>задания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 smtClean="0">
                        <a:effectLst/>
                      </a:endParaRPr>
                    </a:p>
                  </a:txBody>
                  <a:tcPr marL="42461" marR="424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</a:txBody>
                  <a:tcPr marL="42461" marR="42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18,96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332174123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23040"/>
              </p:ext>
            </p:extLst>
          </p:nvPr>
        </p:nvGraphicFramePr>
        <p:xfrm>
          <a:off x="395535" y="980728"/>
          <a:ext cx="8496944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6896144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014976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02930496"/>
                    </a:ext>
                  </a:extLst>
                </a:gridCol>
                <a:gridCol w="1221516">
                  <a:extLst>
                    <a:ext uri="{9D8B030D-6E8A-4147-A177-3AD203B41FA5}">
                      <a16:colId xmlns:a16="http://schemas.microsoft.com/office/drawing/2014/main" val="3864124583"/>
                    </a:ext>
                  </a:extLst>
                </a:gridCol>
                <a:gridCol w="2162859">
                  <a:extLst>
                    <a:ext uri="{9D8B030D-6E8A-4147-A177-3AD203B41FA5}">
                      <a16:colId xmlns:a16="http://schemas.microsoft.com/office/drawing/2014/main" val="866236748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Доля ДШИ, находящихся в ведении органа управления культурой субъекта Российской Федерации, от общего количества ДШИ, расположенных в субъекте Российской Федерации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выполнен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315656841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66346"/>
              </p:ext>
            </p:extLst>
          </p:nvPr>
        </p:nvGraphicFramePr>
        <p:xfrm>
          <a:off x="251520" y="241661"/>
          <a:ext cx="8640961" cy="655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41283019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8115674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708708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6094970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4064558766"/>
                    </a:ext>
                  </a:extLst>
                </a:gridCol>
              </a:tblGrid>
              <a:tr h="273770">
                <a:tc gridSpan="5">
                  <a:txBody>
                    <a:bodyPr/>
                    <a:lstStyle/>
                    <a:p>
                      <a:pPr marL="4089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089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Кадровое и методическое обеспечение деятельности ДШИ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3017"/>
                  </a:ext>
                </a:extLst>
              </a:tr>
              <a:tr h="18051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Причины отклонения от планового значения и актуальные проблемы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ctr"/>
                </a:tc>
                <a:extLst>
                  <a:ext uri="{0D108BD9-81ED-4DB2-BD59-A6C34878D82A}">
                    <a16:rowId xmlns:a16="http://schemas.microsoft.com/office/drawing/2014/main" val="1585021946"/>
                  </a:ext>
                </a:extLst>
              </a:tr>
              <a:tr h="760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Выпол-нено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08541"/>
                  </a:ext>
                </a:extLst>
              </a:tr>
              <a:tr h="1321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1.Доля преподавателей ДШИ с профильным высшим или средним профессиональным образованием и (или) прошедших профессиональную переподготовку в области того или иного вида искусств согласно преподаваемым учебным предметам по реализуемым ДШИ предпрофессиональным программам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90,0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94,4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extLst>
                  <a:ext uri="{0D108BD9-81ED-4DB2-BD59-A6C34878D82A}">
                    <a16:rowId xmlns:a16="http://schemas.microsoft.com/office/drawing/2014/main" val="2901562015"/>
                  </a:ext>
                </a:extLst>
              </a:tr>
              <a:tr h="1703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2.Доля преподавателей, прошедших обучение по дополнительным профессиональным программам (программам повышения квалификации или переподготовки. В т.ч. направленным на работу с инвалидами и лицами с ОВЗ), в образовательных организациях, реализующих основные профессиональные образовательные программы в области искусств соответствующего профиля (в отчетном году)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32,4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Выполнено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extLst>
                  <a:ext uri="{0D108BD9-81ED-4DB2-BD59-A6C34878D82A}">
                    <a16:rowId xmlns:a16="http://schemas.microsoft.com/office/drawing/2014/main" val="3120804784"/>
                  </a:ext>
                </a:extLst>
              </a:tr>
              <a:tr h="94134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3.Объем целевого приема/обучения (целевой подготовки) будущих педагогических работников ДШИ в подведомственных Минкультуры России вузов  за счет средств федерального бюджета (региональная квота)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Отсутствие опыта по реализации данного показателя</a:t>
                      </a:r>
                    </a:p>
                    <a:p>
                      <a:pPr indent="651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extLst>
                  <a:ext uri="{0D108BD9-81ED-4DB2-BD59-A6C34878D82A}">
                    <a16:rowId xmlns:a16="http://schemas.microsoft.com/office/drawing/2014/main" val="2940477611"/>
                  </a:ext>
                </a:extLst>
              </a:tr>
              <a:tr h="117412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Доля субъекта Российской Федерации, в которых имеются региональные методические центры (кабинеты), функционирующие либо как самостоятельные юридические лица, либо как структурные подразделения образовательных организаций отрасли </a:t>
                      </a:r>
                      <a:r>
                        <a:rPr lang="ru-RU" sz="1200" dirty="0" smtClean="0">
                          <a:effectLst/>
                        </a:rPr>
                        <a:t>культуры</a:t>
                      </a:r>
                    </a:p>
                    <a:p>
                      <a:pPr algn="just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29855" marR="29855" marT="0" marB="0" anchor="b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%</a:t>
                      </a: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</a:txBody>
                  <a:tcPr marL="29855" marR="2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55" marR="29855" marT="0" marB="0"/>
                </a:tc>
                <a:tc>
                  <a:txBody>
                    <a:bodyPr/>
                    <a:lstStyle/>
                    <a:p>
                      <a:pPr marL="90170"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90170"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Выполнено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marL="90170" indent="651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</a:txBody>
                  <a:tcPr marL="29855" marR="29855" marT="0" marB="0"/>
                </a:tc>
                <a:extLst>
                  <a:ext uri="{0D108BD9-81ED-4DB2-BD59-A6C34878D82A}">
                    <a16:rowId xmlns:a16="http://schemas.microsoft.com/office/drawing/2014/main" val="92770606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0399"/>
            <a:ext cx="8856984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и оценка результативности  </a:t>
            </a: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ДШИ Костромской </a:t>
            </a:r>
            <a:r>
              <a:rPr lang="ru-RU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8200206" cy="4752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учреждений –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школы искусств -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в «Культуре», 1 учреждение в «Образовании»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музыкальные школы – 15 </a:t>
            </a:r>
          </a:p>
          <a:p>
            <a:pPr lvl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СДМШ при БОКИ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художественные школы –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8208912" cy="159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651510"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/>
              <a:t> </a:t>
            </a:r>
          </a:p>
          <a:p>
            <a:pPr algn="ctr">
              <a:lnSpc>
                <a:spcPct val="115000"/>
              </a:lnSpc>
            </a:pPr>
            <a:r>
              <a:rPr lang="ru-RU" sz="4000" dirty="0" smtClean="0"/>
              <a:t>Благодарю </a:t>
            </a:r>
            <a:r>
              <a:rPr lang="ru-RU" sz="4000" dirty="0"/>
              <a:t>за внимание!</a:t>
            </a:r>
          </a:p>
          <a:p>
            <a:pPr marL="90170" indent="651510"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/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EC4A10-13CA-4471-94F8-CD5C162A7278}"/>
              </a:ext>
            </a:extLst>
          </p:cNvPr>
          <p:cNvSpPr/>
          <p:nvPr/>
        </p:nvSpPr>
        <p:spPr>
          <a:xfrm>
            <a:off x="5591402" y="6021288"/>
            <a:ext cx="326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о. директора </a:t>
            </a:r>
            <a:r>
              <a:rPr lang="ru-RU" sz="16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КОУМЦ  </a:t>
            </a:r>
          </a:p>
          <a:p>
            <a:pPr algn="r"/>
            <a:r>
              <a:rPr lang="ru-RU" sz="16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Луиза Владимировна Арсланова</a:t>
            </a:r>
            <a:endParaRPr lang="ru-RU" sz="1600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0399"/>
            <a:ext cx="8856984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и оценка результативности  </a:t>
            </a: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ДШИ Костромской </a:t>
            </a:r>
            <a:r>
              <a:rPr lang="ru-RU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8150" y="1844824"/>
            <a:ext cx="82296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учреждений 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школы искусств -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в «Культуре», 1 учреждение в «Образовании»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музыкальные школы – 15 </a:t>
            </a:r>
          </a:p>
          <a:p>
            <a:pPr lvl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СДМШ при БОКИ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художественные школы – 9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9080" cy="6120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ДШИ в сельской местности – 26 учреждений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Зданий – 72 ед.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Зданий, требующих кап. ремонта и (или) реставрации, находящихся в аварийном состоянии – 17 ед.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Учреждений, имеющих все виды благоустройства – 47 ед.</a:t>
            </a:r>
          </a:p>
          <a:p>
            <a:pPr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Учреждений, имеющих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библиотеки (книжный фонд) – 36 ед.</a:t>
            </a:r>
          </a:p>
          <a:p>
            <a:pPr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Учреждений, имеющих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современное материально-техническое оборудование – 43 ед.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программ – более 550 ед.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Адаптированных программ, по которым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инвалидов и лиц с ОВЗ – 85 ед.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811706"/>
              </p:ext>
            </p:extLst>
          </p:nvPr>
        </p:nvGraphicFramePr>
        <p:xfrm>
          <a:off x="1043608" y="1053238"/>
          <a:ext cx="6768752" cy="338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82720"/>
              </p:ext>
            </p:extLst>
          </p:nvPr>
        </p:nvGraphicFramePr>
        <p:xfrm>
          <a:off x="1043608" y="4149080"/>
          <a:ext cx="6768752" cy="218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408">
                  <a:extLst>
                    <a:ext uri="{9D8B030D-6E8A-4147-A177-3AD203B41FA5}">
                      <a16:colId xmlns:a16="http://schemas.microsoft.com/office/drawing/2014/main" val="2697971388"/>
                    </a:ext>
                  </a:extLst>
                </a:gridCol>
                <a:gridCol w="1227473">
                  <a:extLst>
                    <a:ext uri="{9D8B030D-6E8A-4147-A177-3AD203B41FA5}">
                      <a16:colId xmlns:a16="http://schemas.microsoft.com/office/drawing/2014/main" val="1339992645"/>
                    </a:ext>
                  </a:extLst>
                </a:gridCol>
                <a:gridCol w="1415957">
                  <a:extLst>
                    <a:ext uri="{9D8B030D-6E8A-4147-A177-3AD203B41FA5}">
                      <a16:colId xmlns:a16="http://schemas.microsoft.com/office/drawing/2014/main" val="1385891491"/>
                    </a:ext>
                  </a:extLst>
                </a:gridCol>
                <a:gridCol w="1321382">
                  <a:extLst>
                    <a:ext uri="{9D8B030D-6E8A-4147-A177-3AD203B41FA5}">
                      <a16:colId xmlns:a16="http://schemas.microsoft.com/office/drawing/2014/main" val="709238454"/>
                    </a:ext>
                  </a:extLst>
                </a:gridCol>
                <a:gridCol w="1510532">
                  <a:extLst>
                    <a:ext uri="{9D8B030D-6E8A-4147-A177-3AD203B41FA5}">
                      <a16:colId xmlns:a16="http://schemas.microsoft.com/office/drawing/2014/main" val="2246091936"/>
                    </a:ext>
                  </a:extLst>
                </a:gridCol>
              </a:tblGrid>
              <a:tr h="52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2017-2018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2018-2019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2019-2020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2020-2021 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2021-2022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34120"/>
                  </a:ext>
                </a:extLst>
              </a:tr>
              <a:tr h="2696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460099"/>
                  </a:ext>
                </a:extLst>
              </a:tr>
              <a:tr h="138543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10 677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10 767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10 692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11 375 чел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11 078 чел.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(до плана 2 752)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11 165 чел. на март 2022года - отчет 1ДО.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3183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62675"/>
            <a:ext cx="8496944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Сравнительный анализ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Контингент обучающихся ДШИ отрасли «Культура» на начало учебного года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(в соответствии с отчетом по форме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–ДШИ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отрасли «Культура» и «Образование»):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30225"/>
              </p:ext>
            </p:extLst>
          </p:nvPr>
        </p:nvGraphicFramePr>
        <p:xfrm>
          <a:off x="533400" y="548681"/>
          <a:ext cx="8071047" cy="601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761">
                  <a:extLst>
                    <a:ext uri="{9D8B030D-6E8A-4147-A177-3AD203B41FA5}">
                      <a16:colId xmlns:a16="http://schemas.microsoft.com/office/drawing/2014/main" val="1453306407"/>
                    </a:ext>
                  </a:extLst>
                </a:gridCol>
                <a:gridCol w="531127">
                  <a:extLst>
                    <a:ext uri="{9D8B030D-6E8A-4147-A177-3AD203B41FA5}">
                      <a16:colId xmlns:a16="http://schemas.microsoft.com/office/drawing/2014/main" val="2072261636"/>
                    </a:ext>
                  </a:extLst>
                </a:gridCol>
                <a:gridCol w="743130">
                  <a:extLst>
                    <a:ext uri="{9D8B030D-6E8A-4147-A177-3AD203B41FA5}">
                      <a16:colId xmlns:a16="http://schemas.microsoft.com/office/drawing/2014/main" val="2618013299"/>
                    </a:ext>
                  </a:extLst>
                </a:gridCol>
                <a:gridCol w="743130">
                  <a:extLst>
                    <a:ext uri="{9D8B030D-6E8A-4147-A177-3AD203B41FA5}">
                      <a16:colId xmlns:a16="http://schemas.microsoft.com/office/drawing/2014/main" val="293058475"/>
                    </a:ext>
                  </a:extLst>
                </a:gridCol>
                <a:gridCol w="4141899">
                  <a:extLst>
                    <a:ext uri="{9D8B030D-6E8A-4147-A177-3AD203B41FA5}">
                      <a16:colId xmlns:a16="http://schemas.microsoft.com/office/drawing/2014/main" val="4010200572"/>
                    </a:ext>
                  </a:extLst>
                </a:gridCol>
              </a:tblGrid>
              <a:tr h="511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показателя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«Дорожная карта»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Единицы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измерения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Причины отклонения от планового значения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 актуальные проблемы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2131428410"/>
                  </a:ext>
                </a:extLst>
              </a:tr>
              <a:tr h="666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План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Выпол-нено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77215"/>
                  </a:ext>
                </a:extLst>
              </a:tr>
              <a:tr h="215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169640048"/>
                  </a:ext>
                </a:extLst>
              </a:tr>
              <a:tr h="2697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Результативность основных видов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59457"/>
                  </a:ext>
                </a:extLst>
              </a:tr>
              <a:tr h="3736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Доля детей в возрасте от 5 до 18 лет включительно, обучающихся в ДШИ по дополнительным общеобразовательным программам в области искусства (предпрофессиональным и общеразвивающим), от общего количества детей данного возраста в регионе.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tc>
                  <a:txBody>
                    <a:bodyPr/>
                    <a:lstStyle/>
                    <a:p>
                      <a:pPr marL="21590"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Потребность в педагогических кадрах. Старение педагогических кадров.    </a:t>
                      </a:r>
                    </a:p>
                    <a:p>
                      <a:pPr marL="21590"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Ежегодно выпускники поступают в профильные суз и вуз, но не возвращаются работать в сельские ДШИ и ДШИ малых городов (низкая оплата труда молодых специалистов). </a:t>
                      </a:r>
                    </a:p>
                    <a:p>
                      <a:pPr marL="21590"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Отток населения из села.</a:t>
                      </a:r>
                    </a:p>
                    <a:p>
                      <a:pPr marL="21590"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Отсутствие автобусного сообщения по посёлку – Кадыйская ДШИ, редкое между поселками, например, Зарубинская ДШИ. </a:t>
                      </a:r>
                    </a:p>
                    <a:p>
                      <a:pPr indent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 1958 года на всей правобережной части городского округа г. Костромы имеется только одна ДШИ, с 1970 года открыта одна ДХШ.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4" marR="66584" marT="0" marB="0"/>
                </a:tc>
                <a:extLst>
                  <a:ext uri="{0D108BD9-81ED-4DB2-BD59-A6C34878D82A}">
                    <a16:rowId xmlns:a16="http://schemas.microsoft.com/office/drawing/2014/main" val="117683271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1446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456</TotalTime>
  <Words>3864</Words>
  <Application>Microsoft Office PowerPoint</Application>
  <PresentationFormat>Экран (4:3)</PresentationFormat>
  <Paragraphs>1519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 3</vt:lpstr>
      <vt:lpstr>幼圆</vt:lpstr>
      <vt:lpstr>Сектор</vt:lpstr>
      <vt:lpstr>Презентация PowerPoint</vt:lpstr>
      <vt:lpstr>Презентация PowerPoint</vt:lpstr>
      <vt:lpstr>Презентация PowerPoint</vt:lpstr>
      <vt:lpstr>  Состояние и оценка результативности  деятельности  ДШИ Костромской области </vt:lpstr>
      <vt:lpstr>Презентация PowerPoint</vt:lpstr>
      <vt:lpstr>  Состояние и оценка результативности  деятельности  ДШИ Костромской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культуры Костромской области Областное государственное бюджетное учреждение  дополнительного профессионального образования  «Костромской областной учебно-методический центр»     Региональная конференция руководителей образовательных организаций в сфере культуры и искусства Костромской области</dc:title>
  <dc:creator>методист</dc:creator>
  <cp:lastModifiedBy>КОУМЦ</cp:lastModifiedBy>
  <cp:revision>65</cp:revision>
  <dcterms:created xsi:type="dcterms:W3CDTF">2019-08-23T18:33:39Z</dcterms:created>
  <dcterms:modified xsi:type="dcterms:W3CDTF">2022-08-25T16:06:55Z</dcterms:modified>
</cp:coreProperties>
</file>